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313" r:id="rId2"/>
    <p:sldId id="296" r:id="rId3"/>
    <p:sldId id="299" r:id="rId4"/>
    <p:sldId id="260" r:id="rId5"/>
    <p:sldId id="298" r:id="rId6"/>
    <p:sldId id="297" r:id="rId7"/>
    <p:sldId id="301" r:id="rId8"/>
    <p:sldId id="302" r:id="rId9"/>
    <p:sldId id="303" r:id="rId10"/>
    <p:sldId id="310" r:id="rId11"/>
    <p:sldId id="311" r:id="rId12"/>
    <p:sldId id="312" r:id="rId13"/>
    <p:sldId id="307" r:id="rId14"/>
    <p:sldId id="304" r:id="rId15"/>
    <p:sldId id="305" r:id="rId16"/>
    <p:sldId id="306" r:id="rId17"/>
    <p:sldId id="262" r:id="rId18"/>
    <p:sldId id="308" r:id="rId19"/>
    <p:sldId id="264" r:id="rId20"/>
    <p:sldId id="309" r:id="rId21"/>
    <p:sldId id="266" r:id="rId22"/>
    <p:sldId id="267" r:id="rId23"/>
    <p:sldId id="268" r:id="rId24"/>
    <p:sldId id="269" r:id="rId25"/>
    <p:sldId id="270" r:id="rId26"/>
    <p:sldId id="271" r:id="rId27"/>
    <p:sldId id="272" r:id="rId28"/>
    <p:sldId id="273" r:id="rId29"/>
    <p:sldId id="274" r:id="rId30"/>
    <p:sldId id="265" r:id="rId31"/>
    <p:sldId id="275" r:id="rId32"/>
    <p:sldId id="278" r:id="rId33"/>
    <p:sldId id="279" r:id="rId34"/>
    <p:sldId id="281" r:id="rId35"/>
    <p:sldId id="282" r:id="rId36"/>
    <p:sldId id="283" r:id="rId37"/>
    <p:sldId id="284" r:id="rId38"/>
    <p:sldId id="286" r:id="rId39"/>
    <p:sldId id="287" r:id="rId40"/>
    <p:sldId id="288" r:id="rId41"/>
    <p:sldId id="289" r:id="rId42"/>
    <p:sldId id="290" r:id="rId43"/>
    <p:sldId id="292" r:id="rId44"/>
    <p:sldId id="293" r:id="rId45"/>
    <p:sldId id="294" r:id="rId46"/>
    <p:sldId id="300" r:id="rId4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2/28/2018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1600200"/>
            <a:ext cx="7406640" cy="3048000"/>
          </a:xfrm>
        </p:spPr>
        <p:txBody>
          <a:bodyPr>
            <a:normAutofit/>
          </a:bodyPr>
          <a:lstStyle/>
          <a:p>
            <a:pPr algn="ctr"/>
            <a:r>
              <a:rPr lang="en-US" dirty="0" smtClean="0"/>
              <a:t>EXOCYTOSIS, ENDOCYTOSIS &amp; RECEPTOR MEDIATED ENDOCYTOSIS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Constitutive exocytosis</a:t>
            </a:r>
            <a:r>
              <a:rPr lang="en-US" dirty="0" smtClean="0">
                <a:latin typeface="Times New Roman" pitchFamily="18" charset="0"/>
                <a:cs typeface="Times New Roman" pitchFamily="18" charset="0"/>
              </a:rPr>
              <a:t> </a:t>
            </a:r>
            <a:endParaRPr lang="en-US" dirty="0"/>
          </a:p>
        </p:txBody>
      </p:sp>
      <p:sp>
        <p:nvSpPr>
          <p:cNvPr id="3" name="Content Placeholder 2"/>
          <p:cNvSpPr>
            <a:spLocks noGrp="1"/>
          </p:cNvSpPr>
          <p:nvPr>
            <p:ph idx="1"/>
          </p:nvPr>
        </p:nvSpPr>
        <p:spPr>
          <a:xfrm>
            <a:off x="1066800" y="1447800"/>
            <a:ext cx="7866888" cy="4800600"/>
          </a:xfrm>
        </p:spPr>
        <p:txBody>
          <a:bodyPr/>
          <a:lstStyle/>
          <a:p>
            <a:pPr algn="just">
              <a:lnSpc>
                <a:spcPct val="150000"/>
              </a:lnSpc>
            </a:pPr>
            <a:r>
              <a:rPr lang="en-US" b="1" dirty="0" smtClean="0">
                <a:latin typeface="Times New Roman" pitchFamily="18" charset="0"/>
                <a:cs typeface="Times New Roman" pitchFamily="18" charset="0"/>
              </a:rPr>
              <a:t>Constitutive exocytosis</a:t>
            </a:r>
            <a:r>
              <a:rPr lang="en-US" dirty="0" smtClean="0">
                <a:latin typeface="Times New Roman" pitchFamily="18" charset="0"/>
                <a:cs typeface="Times New Roman" pitchFamily="18" charset="0"/>
              </a:rPr>
              <a:t> involves the regular secretion of molecules that is performed by all cells. </a:t>
            </a:r>
          </a:p>
          <a:p>
            <a:pPr algn="just">
              <a:lnSpc>
                <a:spcPct val="150000"/>
              </a:lnSpc>
            </a:pPr>
            <a:r>
              <a:rPr lang="en-US" dirty="0" smtClean="0">
                <a:latin typeface="Times New Roman" pitchFamily="18" charset="0"/>
                <a:cs typeface="Times New Roman" pitchFamily="18" charset="0"/>
              </a:rPr>
              <a:t>This pathway serves to deliver membrane proteins and lipids to the cell's surface and to expel substances to the cell's exterior. </a:t>
            </a:r>
          </a:p>
          <a:p>
            <a:pPr algn="just">
              <a:lnSpc>
                <a:spcPct val="150000"/>
              </a:lnSpc>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1143000"/>
          </a:xfrm>
        </p:spPr>
        <p:txBody>
          <a:bodyPr/>
          <a:lstStyle/>
          <a:p>
            <a:r>
              <a:rPr lang="en-US" b="1" dirty="0" smtClean="0">
                <a:latin typeface="Times New Roman" pitchFamily="18" charset="0"/>
                <a:cs typeface="Times New Roman" pitchFamily="18" charset="0"/>
              </a:rPr>
              <a:t>Regulated exocytosis</a:t>
            </a:r>
            <a:endParaRPr lang="en-US" dirty="0"/>
          </a:p>
        </p:txBody>
      </p:sp>
      <p:sp>
        <p:nvSpPr>
          <p:cNvPr id="3" name="Content Placeholder 2"/>
          <p:cNvSpPr>
            <a:spLocks noGrp="1"/>
          </p:cNvSpPr>
          <p:nvPr>
            <p:ph idx="1"/>
          </p:nvPr>
        </p:nvSpPr>
        <p:spPr>
          <a:xfrm>
            <a:off x="762000" y="1447800"/>
            <a:ext cx="8171688" cy="5257800"/>
          </a:xfrm>
        </p:spPr>
        <p:txBody>
          <a:bodyPr>
            <a:normAutofit fontScale="62500" lnSpcReduction="20000"/>
          </a:bodyPr>
          <a:lstStyle/>
          <a:p>
            <a:pPr algn="just">
              <a:lnSpc>
                <a:spcPct val="160000"/>
              </a:lnSpc>
            </a:pPr>
            <a:r>
              <a:rPr lang="en-US" b="1" dirty="0" smtClean="0">
                <a:latin typeface="Times New Roman" pitchFamily="18" charset="0"/>
                <a:cs typeface="Times New Roman" pitchFamily="18" charset="0"/>
              </a:rPr>
              <a:t>Regulated exocytosis</a:t>
            </a:r>
            <a:r>
              <a:rPr lang="en-US" dirty="0" smtClean="0">
                <a:latin typeface="Times New Roman" pitchFamily="18" charset="0"/>
                <a:cs typeface="Times New Roman" pitchFamily="18" charset="0"/>
              </a:rPr>
              <a:t> relies on the presence of extracellular signals for the expulsion of materials within vesicles. </a:t>
            </a:r>
          </a:p>
          <a:p>
            <a:pPr algn="just">
              <a:lnSpc>
                <a:spcPct val="160000"/>
              </a:lnSpc>
            </a:pPr>
            <a:r>
              <a:rPr lang="en-US" dirty="0" smtClean="0">
                <a:latin typeface="Times New Roman" pitchFamily="18" charset="0"/>
                <a:cs typeface="Times New Roman" pitchFamily="18" charset="0"/>
              </a:rPr>
              <a:t>Regulated exocytosis occurs commonly in secretory cells and not in all cell types. </a:t>
            </a:r>
          </a:p>
          <a:p>
            <a:pPr algn="just">
              <a:lnSpc>
                <a:spcPct val="160000"/>
              </a:lnSpc>
            </a:pPr>
            <a:r>
              <a:rPr lang="en-US" dirty="0" smtClean="0">
                <a:latin typeface="Times New Roman" pitchFamily="18" charset="0"/>
                <a:cs typeface="Times New Roman" pitchFamily="18" charset="0"/>
              </a:rPr>
              <a:t>Secretory cells store products such as hormones, neurotransmitters, and digestive enzymes that are released only when triggered by extracellular signals. </a:t>
            </a:r>
          </a:p>
          <a:p>
            <a:pPr algn="just">
              <a:lnSpc>
                <a:spcPct val="160000"/>
              </a:lnSpc>
            </a:pPr>
            <a:r>
              <a:rPr lang="en-US" dirty="0" smtClean="0">
                <a:latin typeface="Times New Roman" pitchFamily="18" charset="0"/>
                <a:cs typeface="Times New Roman" pitchFamily="18" charset="0"/>
              </a:rPr>
              <a:t>Secretory vesicles are not incorporated into the cell membrane, but fuse only long enough to release their contents. </a:t>
            </a:r>
          </a:p>
          <a:p>
            <a:pPr algn="just">
              <a:lnSpc>
                <a:spcPct val="160000"/>
              </a:lnSpc>
            </a:pPr>
            <a:r>
              <a:rPr lang="en-US" dirty="0" smtClean="0">
                <a:latin typeface="Times New Roman" pitchFamily="18" charset="0"/>
                <a:cs typeface="Times New Roman" pitchFamily="18" charset="0"/>
              </a:rPr>
              <a:t>Once the delivery has been made, the vesicles reform and return to the cytoplasm.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Lysosome</a:t>
            </a:r>
            <a:r>
              <a:rPr lang="en-US" dirty="0" smtClean="0"/>
              <a:t> pathway</a:t>
            </a:r>
            <a:endParaRPr lang="en-US" dirty="0"/>
          </a:p>
        </p:txBody>
      </p:sp>
      <p:sp>
        <p:nvSpPr>
          <p:cNvPr id="3" name="Content Placeholder 2"/>
          <p:cNvSpPr>
            <a:spLocks noGrp="1"/>
          </p:cNvSpPr>
          <p:nvPr>
            <p:ph idx="1"/>
          </p:nvPr>
        </p:nvSpPr>
        <p:spPr>
          <a:xfrm>
            <a:off x="914400" y="1447800"/>
            <a:ext cx="8019288" cy="5181600"/>
          </a:xfrm>
        </p:spPr>
        <p:txBody>
          <a:bodyPr>
            <a:normAutofit fontScale="85000" lnSpcReduction="10000"/>
          </a:bodyPr>
          <a:lstStyle/>
          <a:p>
            <a:pPr algn="just">
              <a:lnSpc>
                <a:spcPct val="150000"/>
              </a:lnSpc>
            </a:pPr>
            <a:r>
              <a:rPr lang="en-US" b="1" dirty="0" smtClean="0">
                <a:latin typeface="Times New Roman" pitchFamily="18" charset="0"/>
                <a:cs typeface="Times New Roman" pitchFamily="18" charset="0"/>
              </a:rPr>
              <a:t>A third pathway </a:t>
            </a:r>
            <a:r>
              <a:rPr lang="en-US" dirty="0" smtClean="0">
                <a:latin typeface="Times New Roman" pitchFamily="18" charset="0"/>
                <a:cs typeface="Times New Roman" pitchFamily="18" charset="0"/>
              </a:rPr>
              <a:t>for exocytosis in cells involves </a:t>
            </a:r>
            <a:r>
              <a:rPr lang="en-US" b="1" dirty="0" err="1" smtClean="0">
                <a:latin typeface="Times New Roman" pitchFamily="18" charset="0"/>
                <a:cs typeface="Times New Roman" pitchFamily="18" charset="0"/>
              </a:rPr>
              <a:t>lysosomes</a:t>
            </a:r>
            <a:r>
              <a:rPr lang="en-US" dirty="0" smtClean="0">
                <a:latin typeface="Times New Roman" pitchFamily="18" charset="0"/>
                <a:cs typeface="Times New Roman" pitchFamily="18" charset="0"/>
              </a:rPr>
              <a:t>. </a:t>
            </a:r>
          </a:p>
          <a:p>
            <a:pPr algn="just">
              <a:lnSpc>
                <a:spcPct val="150000"/>
              </a:lnSpc>
            </a:pPr>
            <a:r>
              <a:rPr lang="en-US" dirty="0" smtClean="0">
                <a:latin typeface="Times New Roman" pitchFamily="18" charset="0"/>
                <a:cs typeface="Times New Roman" pitchFamily="18" charset="0"/>
              </a:rPr>
              <a:t>These organelles contain acid </a:t>
            </a:r>
            <a:r>
              <a:rPr lang="en-US" dirty="0" err="1" smtClean="0">
                <a:latin typeface="Times New Roman" pitchFamily="18" charset="0"/>
                <a:cs typeface="Times New Roman" pitchFamily="18" charset="0"/>
              </a:rPr>
              <a:t>hydrolase</a:t>
            </a:r>
            <a:r>
              <a:rPr lang="en-US" dirty="0" smtClean="0">
                <a:latin typeface="Times New Roman" pitchFamily="18" charset="0"/>
                <a:cs typeface="Times New Roman" pitchFamily="18" charset="0"/>
              </a:rPr>
              <a:t> enzymes that break down waste materials, microbes, and cellular debris. </a:t>
            </a:r>
          </a:p>
          <a:p>
            <a:pPr algn="just">
              <a:lnSpc>
                <a:spcPct val="150000"/>
              </a:lnSpc>
            </a:pPr>
            <a:r>
              <a:rPr lang="en-US" dirty="0" err="1" smtClean="0">
                <a:latin typeface="Times New Roman" pitchFamily="18" charset="0"/>
                <a:cs typeface="Times New Roman" pitchFamily="18" charset="0"/>
              </a:rPr>
              <a:t>Lysosomes</a:t>
            </a:r>
            <a:r>
              <a:rPr lang="en-US" dirty="0" smtClean="0">
                <a:latin typeface="Times New Roman" pitchFamily="18" charset="0"/>
                <a:cs typeface="Times New Roman" pitchFamily="18" charset="0"/>
              </a:rPr>
              <a:t> carry their digested material to the cell membrane where they fuse with the membrane and release their contents into the extracellular matrix.</a:t>
            </a:r>
          </a:p>
          <a:p>
            <a:pPr algn="just">
              <a:lnSpc>
                <a:spcPct val="150000"/>
              </a:lnSpc>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xocytosis"/>
          <p:cNvPicPr>
            <a:picLocks noChangeAspect="1" noChangeArrowheads="1"/>
          </p:cNvPicPr>
          <p:nvPr/>
        </p:nvPicPr>
        <p:blipFill>
          <a:blip r:embed="rId2"/>
          <a:srcRect/>
          <a:stretch>
            <a:fillRect/>
          </a:stretch>
        </p:blipFill>
        <p:spPr bwMode="auto">
          <a:xfrm>
            <a:off x="1371600" y="1143000"/>
            <a:ext cx="7315200" cy="48863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498080" cy="563562"/>
          </a:xfrm>
        </p:spPr>
        <p:txBody>
          <a:bodyPr>
            <a:normAutofit fontScale="90000"/>
          </a:bodyPr>
          <a:lstStyle/>
          <a:p>
            <a:r>
              <a:rPr lang="en-US" b="1" dirty="0" smtClean="0"/>
              <a:t>Steps of Exocytosis</a:t>
            </a:r>
            <a:br>
              <a:rPr lang="en-US" b="1" dirty="0" smtClean="0"/>
            </a:br>
            <a:endParaRPr lang="en-US" dirty="0"/>
          </a:p>
        </p:txBody>
      </p:sp>
      <p:sp>
        <p:nvSpPr>
          <p:cNvPr id="3" name="Content Placeholder 2"/>
          <p:cNvSpPr>
            <a:spLocks noGrp="1"/>
          </p:cNvSpPr>
          <p:nvPr>
            <p:ph idx="1"/>
          </p:nvPr>
        </p:nvSpPr>
        <p:spPr>
          <a:xfrm>
            <a:off x="1143000" y="914400"/>
            <a:ext cx="7498080" cy="5562600"/>
          </a:xfrm>
        </p:spPr>
        <p:txBody>
          <a:bodyPr>
            <a:normAutofit fontScale="62500" lnSpcReduction="20000"/>
          </a:bodyPr>
          <a:lstStyle/>
          <a:p>
            <a:pPr algn="just">
              <a:lnSpc>
                <a:spcPct val="170000"/>
              </a:lnSpc>
            </a:pPr>
            <a:r>
              <a:rPr lang="en-US" dirty="0" smtClean="0">
                <a:latin typeface="Times New Roman" pitchFamily="18" charset="0"/>
                <a:cs typeface="Times New Roman" pitchFamily="18" charset="0"/>
              </a:rPr>
              <a:t>Exocytosis occurs in four steps in constitutive exocytosis and in five steps in regulated exocytosis. These steps include vesicle trafficking, tethering, docking, priming, and fusing.</a:t>
            </a:r>
          </a:p>
          <a:p>
            <a:pPr algn="just">
              <a:lnSpc>
                <a:spcPct val="170000"/>
              </a:lnSpc>
            </a:pPr>
            <a:r>
              <a:rPr lang="en-US" b="1" dirty="0" smtClean="0">
                <a:latin typeface="Times New Roman" pitchFamily="18" charset="0"/>
                <a:cs typeface="Times New Roman" pitchFamily="18" charset="0"/>
              </a:rPr>
              <a:t>Trafficking- </a:t>
            </a:r>
            <a:r>
              <a:rPr lang="en-US" dirty="0" smtClean="0">
                <a:latin typeface="Times New Roman" pitchFamily="18" charset="0"/>
                <a:cs typeface="Times New Roman" pitchFamily="18" charset="0"/>
              </a:rPr>
              <a:t>Vesicles are transported to the cell membrane along microtubules of the cytoskeleton. Movement of the vesicles is powered by the motor proteins </a:t>
            </a:r>
            <a:r>
              <a:rPr lang="en-US" dirty="0" err="1" smtClean="0">
                <a:latin typeface="Times New Roman" pitchFamily="18" charset="0"/>
                <a:cs typeface="Times New Roman" pitchFamily="18" charset="0"/>
              </a:rPr>
              <a:t>kinesins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dyneins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myosins</a:t>
            </a:r>
            <a:r>
              <a:rPr lang="en-US" dirty="0" smtClean="0">
                <a:latin typeface="Times New Roman" pitchFamily="18" charset="0"/>
                <a:cs typeface="Times New Roman" pitchFamily="18" charset="0"/>
              </a:rPr>
              <a:t>.</a:t>
            </a:r>
          </a:p>
          <a:p>
            <a:pPr algn="just">
              <a:lnSpc>
                <a:spcPct val="170000"/>
              </a:lnSpc>
            </a:pPr>
            <a:r>
              <a:rPr lang="en-US" b="1" dirty="0" smtClean="0">
                <a:latin typeface="Times New Roman" pitchFamily="18" charset="0"/>
                <a:cs typeface="Times New Roman" pitchFamily="18" charset="0"/>
              </a:rPr>
              <a:t>Tethering- </a:t>
            </a:r>
            <a:r>
              <a:rPr lang="en-US" dirty="0" smtClean="0">
                <a:latin typeface="Times New Roman" pitchFamily="18" charset="0"/>
                <a:cs typeface="Times New Roman" pitchFamily="18" charset="0"/>
              </a:rPr>
              <a:t>Upon reaching the cell membrane, the vesicle becomes linked to and pulled into contact with the cell membrane.</a:t>
            </a:r>
          </a:p>
          <a:p>
            <a:pPr algn="just">
              <a:lnSpc>
                <a:spcPct val="170000"/>
              </a:lnSpc>
            </a:pPr>
            <a:r>
              <a:rPr lang="en-US" b="1" dirty="0" smtClean="0">
                <a:latin typeface="Times New Roman" pitchFamily="18" charset="0"/>
                <a:cs typeface="Times New Roman" pitchFamily="18" charset="0"/>
              </a:rPr>
              <a:t>Docking- </a:t>
            </a:r>
            <a:r>
              <a:rPr lang="en-US" dirty="0" smtClean="0">
                <a:latin typeface="Times New Roman" pitchFamily="18" charset="0"/>
                <a:cs typeface="Times New Roman" pitchFamily="18" charset="0"/>
              </a:rPr>
              <a:t>Docking involves the attachment of the vesicle membrane with the cell membrane. The </a:t>
            </a:r>
            <a:r>
              <a:rPr lang="en-US" dirty="0" err="1" smtClean="0">
                <a:latin typeface="Times New Roman" pitchFamily="18" charset="0"/>
                <a:cs typeface="Times New Roman" pitchFamily="18" charset="0"/>
              </a:rPr>
              <a:t>phospholipid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bilayers</a:t>
            </a:r>
            <a:r>
              <a:rPr lang="en-US" dirty="0" smtClean="0">
                <a:latin typeface="Times New Roman" pitchFamily="18" charset="0"/>
                <a:cs typeface="Times New Roman" pitchFamily="18" charset="0"/>
              </a:rPr>
              <a:t> of the vesicle membrane and cell membrane begin to merge.</a:t>
            </a:r>
          </a:p>
          <a:p>
            <a:pPr algn="just">
              <a:lnSpc>
                <a:spcPct val="170000"/>
              </a:lnSpc>
            </a:pP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8095488" cy="6324600"/>
          </a:xfrm>
        </p:spPr>
        <p:txBody>
          <a:bodyPr>
            <a:normAutofit fontScale="55000" lnSpcReduction="20000"/>
          </a:bodyPr>
          <a:lstStyle/>
          <a:p>
            <a:pPr algn="just">
              <a:lnSpc>
                <a:spcPct val="170000"/>
              </a:lnSpc>
            </a:pPr>
            <a:r>
              <a:rPr lang="en-US" b="1" dirty="0" smtClean="0">
                <a:latin typeface="Times New Roman" pitchFamily="18" charset="0"/>
                <a:cs typeface="Times New Roman" pitchFamily="18" charset="0"/>
              </a:rPr>
              <a:t>Priming- </a:t>
            </a:r>
            <a:r>
              <a:rPr lang="en-US" dirty="0" smtClean="0">
                <a:latin typeface="Times New Roman" pitchFamily="18" charset="0"/>
                <a:cs typeface="Times New Roman" pitchFamily="18" charset="0"/>
              </a:rPr>
              <a:t>Priming occurs in regulated exocytosis and not in constitutive exocytosis. This step involves specific modifications that must happen in certain cell membrane molecules for exocytosis to occur. These modifications are required for signaling processes that trigger exocytosis to take place.</a:t>
            </a:r>
          </a:p>
          <a:p>
            <a:pPr algn="just">
              <a:lnSpc>
                <a:spcPct val="170000"/>
              </a:lnSpc>
            </a:pPr>
            <a:r>
              <a:rPr lang="en-US" b="1" dirty="0" smtClean="0">
                <a:latin typeface="Times New Roman" pitchFamily="18" charset="0"/>
                <a:cs typeface="Times New Roman" pitchFamily="18" charset="0"/>
              </a:rPr>
              <a:t>Fusion- </a:t>
            </a:r>
            <a:r>
              <a:rPr lang="en-US" dirty="0" smtClean="0">
                <a:latin typeface="Times New Roman" pitchFamily="18" charset="0"/>
                <a:cs typeface="Times New Roman" pitchFamily="18" charset="0"/>
              </a:rPr>
              <a:t>There are two types of fusion that can take place in exocytosis. </a:t>
            </a:r>
          </a:p>
          <a:p>
            <a:pPr algn="just">
              <a:lnSpc>
                <a:spcPct val="170000"/>
              </a:lnSpc>
            </a:pPr>
            <a:r>
              <a:rPr lang="en-US" dirty="0" smtClean="0">
                <a:latin typeface="Times New Roman" pitchFamily="18" charset="0"/>
                <a:cs typeface="Times New Roman" pitchFamily="18" charset="0"/>
              </a:rPr>
              <a:t>In </a:t>
            </a:r>
            <a:r>
              <a:rPr lang="en-US" b="1" dirty="0" smtClean="0">
                <a:latin typeface="Times New Roman" pitchFamily="18" charset="0"/>
                <a:cs typeface="Times New Roman" pitchFamily="18" charset="0"/>
              </a:rPr>
              <a:t>complete fusion</a:t>
            </a:r>
            <a:r>
              <a:rPr lang="en-US" dirty="0" smtClean="0">
                <a:latin typeface="Times New Roman" pitchFamily="18" charset="0"/>
                <a:cs typeface="Times New Roman" pitchFamily="18" charset="0"/>
              </a:rPr>
              <a:t>, the vesicle membrane fully fuses with the cell membrane. The energy required to separate and fuse the lipid membranes comes from ATP. The fusion of the membranes creates a fusion pore, which allows the contents of the vesicle to be expelled as the vesicle becomes part of the cell membrane. </a:t>
            </a:r>
          </a:p>
          <a:p>
            <a:pPr algn="just">
              <a:lnSpc>
                <a:spcPct val="170000"/>
              </a:lnSpc>
            </a:pPr>
            <a:r>
              <a:rPr lang="en-US" dirty="0" smtClean="0">
                <a:latin typeface="Times New Roman" pitchFamily="18" charset="0"/>
                <a:cs typeface="Times New Roman" pitchFamily="18" charset="0"/>
              </a:rPr>
              <a:t>In </a:t>
            </a:r>
            <a:r>
              <a:rPr lang="en-US" b="1" dirty="0" smtClean="0">
                <a:latin typeface="Times New Roman" pitchFamily="18" charset="0"/>
                <a:cs typeface="Times New Roman" pitchFamily="18" charset="0"/>
              </a:rPr>
              <a:t>kiss-and-run fusion</a:t>
            </a:r>
            <a:r>
              <a:rPr lang="en-US" dirty="0" smtClean="0">
                <a:latin typeface="Times New Roman" pitchFamily="18" charset="0"/>
                <a:cs typeface="Times New Roman" pitchFamily="18" charset="0"/>
              </a:rPr>
              <a:t>, the vesicle temporarily fuses with the cell membrane long enough to create a fusion pore and release its contents to the exterior of the cell. The vesicle then pulls away from the cell membrane and reforms before returning to the interior of the cell.</a:t>
            </a:r>
          </a:p>
          <a:p>
            <a:pPr algn="just">
              <a:lnSpc>
                <a:spcPct val="170000"/>
              </a:lnSpc>
            </a:pP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498080" cy="487362"/>
          </a:xfrm>
        </p:spPr>
        <p:txBody>
          <a:bodyPr>
            <a:normAutofit fontScale="90000"/>
          </a:bodyPr>
          <a:lstStyle/>
          <a:p>
            <a:r>
              <a:rPr lang="en-US" dirty="0" smtClean="0"/>
              <a:t>Exocytosis Examples</a:t>
            </a:r>
            <a:br>
              <a:rPr lang="en-US" dirty="0" smtClean="0"/>
            </a:br>
            <a:endParaRPr lang="en-US" dirty="0"/>
          </a:p>
        </p:txBody>
      </p:sp>
      <p:sp>
        <p:nvSpPr>
          <p:cNvPr id="3" name="Content Placeholder 2"/>
          <p:cNvSpPr>
            <a:spLocks noGrp="1"/>
          </p:cNvSpPr>
          <p:nvPr>
            <p:ph idx="1"/>
          </p:nvPr>
        </p:nvSpPr>
        <p:spPr>
          <a:xfrm>
            <a:off x="838200" y="838200"/>
            <a:ext cx="8153400" cy="5867400"/>
          </a:xfrm>
        </p:spPr>
        <p:txBody>
          <a:bodyPr>
            <a:normAutofit fontScale="55000" lnSpcReduction="20000"/>
          </a:bodyPr>
          <a:lstStyle/>
          <a:p>
            <a:pPr algn="just">
              <a:lnSpc>
                <a:spcPct val="170000"/>
              </a:lnSpc>
            </a:pPr>
            <a:r>
              <a:rPr lang="en-US" dirty="0" smtClean="0">
                <a:latin typeface="Times New Roman" pitchFamily="18" charset="0"/>
                <a:cs typeface="Times New Roman" pitchFamily="18" charset="0"/>
              </a:rPr>
              <a:t>Exocytosis is used by a number of cells in the body as a means of transporting proteins and cell to cell communication. In the pancreas, small clusters of cells called islets of Langerhans produce the hormones insulin and glucagon. </a:t>
            </a:r>
          </a:p>
          <a:p>
            <a:pPr algn="just">
              <a:lnSpc>
                <a:spcPct val="170000"/>
              </a:lnSpc>
            </a:pPr>
            <a:r>
              <a:rPr lang="en-US" dirty="0" smtClean="0">
                <a:latin typeface="Times New Roman" pitchFamily="18" charset="0"/>
                <a:cs typeface="Times New Roman" pitchFamily="18" charset="0"/>
              </a:rPr>
              <a:t>These hormones are stored in secretory granules and released by exocytosis when signals are received. </a:t>
            </a:r>
          </a:p>
          <a:p>
            <a:pPr algn="just">
              <a:lnSpc>
                <a:spcPct val="170000"/>
              </a:lnSpc>
            </a:pPr>
            <a:r>
              <a:rPr lang="en-US" dirty="0" smtClean="0">
                <a:latin typeface="Times New Roman" pitchFamily="18" charset="0"/>
                <a:cs typeface="Times New Roman" pitchFamily="18" charset="0"/>
              </a:rPr>
              <a:t>When glucose concentration in the blood is too high, insulin is released from islet beta cells causing cells and tissues to take up glucose from the blood. </a:t>
            </a:r>
          </a:p>
          <a:p>
            <a:pPr algn="just">
              <a:lnSpc>
                <a:spcPct val="170000"/>
              </a:lnSpc>
            </a:pPr>
            <a:r>
              <a:rPr lang="en-US" dirty="0" smtClean="0">
                <a:latin typeface="Times New Roman" pitchFamily="18" charset="0"/>
                <a:cs typeface="Times New Roman" pitchFamily="18" charset="0"/>
              </a:rPr>
              <a:t>When glucose concentrations are low, glucagon is secreted from islet alpha cells. </a:t>
            </a:r>
          </a:p>
          <a:p>
            <a:pPr algn="just">
              <a:lnSpc>
                <a:spcPct val="170000"/>
              </a:lnSpc>
            </a:pPr>
            <a:r>
              <a:rPr lang="en-US" dirty="0" smtClean="0">
                <a:latin typeface="Times New Roman" pitchFamily="18" charset="0"/>
                <a:cs typeface="Times New Roman" pitchFamily="18" charset="0"/>
              </a:rPr>
              <a:t>This causes the liver to convert stored glycogen to glucose. </a:t>
            </a:r>
          </a:p>
          <a:p>
            <a:pPr algn="just">
              <a:lnSpc>
                <a:spcPct val="170000"/>
              </a:lnSpc>
            </a:pPr>
            <a:r>
              <a:rPr lang="en-US" dirty="0" smtClean="0">
                <a:latin typeface="Times New Roman" pitchFamily="18" charset="0"/>
                <a:cs typeface="Times New Roman" pitchFamily="18" charset="0"/>
              </a:rPr>
              <a:t>Glucose is then released into the blood causing blood-glucose levels to rise. </a:t>
            </a:r>
          </a:p>
          <a:p>
            <a:pPr algn="just">
              <a:lnSpc>
                <a:spcPct val="170000"/>
              </a:lnSpc>
            </a:pPr>
            <a:r>
              <a:rPr lang="en-US" dirty="0" smtClean="0">
                <a:latin typeface="Times New Roman" pitchFamily="18" charset="0"/>
                <a:cs typeface="Times New Roman" pitchFamily="18" charset="0"/>
              </a:rPr>
              <a:t>In addition to hormones, the pancreas also secretes digestive enzymes (proteases, lipases, amylases) by exocytosis.</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533400"/>
            <a:ext cx="7924801" cy="5650265"/>
          </a:xfrm>
          <a:prstGeom prst="rect">
            <a:avLst/>
          </a:prstGeom>
        </p:spPr>
        <p:txBody>
          <a:bodyPr vert="horz" wrap="square" lIns="0" tIns="12700" rIns="0" bIns="0" rtlCol="0">
            <a:spAutoFit/>
          </a:bodyPr>
          <a:lstStyle/>
          <a:p>
            <a:pPr marL="285750" marR="5080" indent="-273050" algn="just">
              <a:lnSpc>
                <a:spcPct val="100000"/>
              </a:lnSpc>
              <a:spcBef>
                <a:spcPts val="100"/>
              </a:spcBef>
            </a:pPr>
            <a:endParaRPr lang="en-US" sz="2400" b="1" spc="-5" dirty="0" smtClean="0">
              <a:latin typeface="Times New Roman" pitchFamily="18" charset="0"/>
              <a:cs typeface="Times New Roman" pitchFamily="18" charset="0"/>
            </a:endParaRPr>
          </a:p>
          <a:p>
            <a:pPr marL="285750" marR="5080" indent="-273050" algn="just">
              <a:lnSpc>
                <a:spcPct val="150000"/>
              </a:lnSpc>
              <a:spcBef>
                <a:spcPts val="100"/>
              </a:spcBef>
              <a:buFont typeface="Arial" pitchFamily="34" charset="0"/>
              <a:buChar char="•"/>
            </a:pPr>
            <a:r>
              <a:rPr sz="2400" spc="-5" smtClean="0">
                <a:latin typeface="Times New Roman" pitchFamily="18" charset="0"/>
                <a:cs typeface="Times New Roman" pitchFamily="18" charset="0"/>
              </a:rPr>
              <a:t>Endocytosis </a:t>
            </a:r>
            <a:r>
              <a:rPr sz="2400" dirty="0">
                <a:latin typeface="Times New Roman" pitchFamily="18" charset="0"/>
                <a:cs typeface="Times New Roman" pitchFamily="18" charset="0"/>
              </a:rPr>
              <a:t>is the </a:t>
            </a:r>
            <a:r>
              <a:rPr sz="2400" spc="-5" dirty="0">
                <a:latin typeface="Times New Roman" pitchFamily="18" charset="0"/>
                <a:cs typeface="Times New Roman" pitchFamily="18" charset="0"/>
              </a:rPr>
              <a:t>case when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molecule </a:t>
            </a:r>
            <a:r>
              <a:rPr sz="2400" spc="-10" dirty="0">
                <a:latin typeface="Times New Roman" pitchFamily="18" charset="0"/>
                <a:cs typeface="Times New Roman" pitchFamily="18" charset="0"/>
              </a:rPr>
              <a:t>causes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cell  </a:t>
            </a:r>
            <a:r>
              <a:rPr sz="2400" spc="-10" dirty="0">
                <a:latin typeface="Times New Roman" pitchFamily="18" charset="0"/>
                <a:cs typeface="Times New Roman" pitchFamily="18" charset="0"/>
              </a:rPr>
              <a:t>membrane </a:t>
            </a:r>
            <a:r>
              <a:rPr sz="2400" dirty="0">
                <a:latin typeface="Times New Roman" pitchFamily="18" charset="0"/>
                <a:cs typeface="Times New Roman" pitchFamily="18" charset="0"/>
              </a:rPr>
              <a:t>to bulge </a:t>
            </a:r>
            <a:r>
              <a:rPr sz="2400" spc="-5" dirty="0">
                <a:latin typeface="Times New Roman" pitchFamily="18" charset="0"/>
                <a:cs typeface="Times New Roman" pitchFamily="18" charset="0"/>
              </a:rPr>
              <a:t>inward, forming </a:t>
            </a:r>
            <a:r>
              <a:rPr sz="2400" dirty="0">
                <a:latin typeface="Times New Roman" pitchFamily="18" charset="0"/>
                <a:cs typeface="Times New Roman" pitchFamily="18" charset="0"/>
              </a:rPr>
              <a:t>a</a:t>
            </a:r>
            <a:r>
              <a:rPr sz="2400" spc="-55" dirty="0">
                <a:latin typeface="Times New Roman" pitchFamily="18" charset="0"/>
                <a:cs typeface="Times New Roman" pitchFamily="18" charset="0"/>
              </a:rPr>
              <a:t> </a:t>
            </a:r>
            <a:r>
              <a:rPr sz="2400" spc="-5">
                <a:latin typeface="Times New Roman" pitchFamily="18" charset="0"/>
                <a:cs typeface="Times New Roman" pitchFamily="18" charset="0"/>
              </a:rPr>
              <a:t>vesicle</a:t>
            </a:r>
            <a:r>
              <a:rPr sz="2400" spc="-5" smtClean="0">
                <a:latin typeface="Times New Roman" pitchFamily="18" charset="0"/>
                <a:cs typeface="Times New Roman" pitchFamily="18" charset="0"/>
              </a:rPr>
              <a:t>.</a:t>
            </a:r>
            <a:endParaRPr lang="en-US" sz="2400" spc="-5" dirty="0" smtClean="0">
              <a:latin typeface="Times New Roman" pitchFamily="18" charset="0"/>
              <a:cs typeface="Times New Roman" pitchFamily="18" charset="0"/>
            </a:endParaRPr>
          </a:p>
          <a:p>
            <a:pPr marL="285750" marR="5080" indent="-273050" algn="just">
              <a:lnSpc>
                <a:spcPct val="150000"/>
              </a:lnSpc>
              <a:spcBef>
                <a:spcPts val="100"/>
              </a:spcBef>
              <a:buFont typeface="Arial" pitchFamily="34" charset="0"/>
              <a:buChar char="•"/>
            </a:pPr>
            <a:r>
              <a:rPr lang="en-US" sz="2400" dirty="0" smtClean="0">
                <a:latin typeface="Times New Roman" pitchFamily="18" charset="0"/>
                <a:cs typeface="Times New Roman" pitchFamily="18" charset="0"/>
              </a:rPr>
              <a:t>Endocytosis is a form of active transport in which a cell transports molecules (such as proteins) into the cell by engulfing them in an energy-using process.</a:t>
            </a:r>
            <a:endParaRPr sz="2400">
              <a:latin typeface="Times New Roman" pitchFamily="18" charset="0"/>
              <a:cs typeface="Times New Roman" pitchFamily="18" charset="0"/>
            </a:endParaRPr>
          </a:p>
          <a:p>
            <a:pPr marL="12700" algn="just">
              <a:lnSpc>
                <a:spcPct val="150000"/>
              </a:lnSpc>
              <a:spcBef>
                <a:spcPts val="530"/>
              </a:spcBef>
              <a:buFont typeface="Arial" pitchFamily="34" charset="0"/>
              <a:buChar char="•"/>
            </a:pPr>
            <a:r>
              <a:rPr sz="2400" spc="-5" dirty="0">
                <a:latin typeface="Times New Roman" pitchFamily="18" charset="0"/>
                <a:cs typeface="Times New Roman" pitchFamily="18" charset="0"/>
              </a:rPr>
              <a:t>The </a:t>
            </a:r>
            <a:r>
              <a:rPr sz="2400" dirty="0">
                <a:latin typeface="Times New Roman" pitchFamily="18" charset="0"/>
                <a:cs typeface="Times New Roman" pitchFamily="18" charset="0"/>
              </a:rPr>
              <a:t>three </a:t>
            </a:r>
            <a:r>
              <a:rPr sz="2400" spc="-5" dirty="0">
                <a:latin typeface="Times New Roman" pitchFamily="18" charset="0"/>
                <a:cs typeface="Times New Roman" pitchFamily="18" charset="0"/>
              </a:rPr>
              <a:t>types </a:t>
            </a:r>
            <a:r>
              <a:rPr sz="2400" dirty="0">
                <a:latin typeface="Times New Roman" pitchFamily="18" charset="0"/>
                <a:cs typeface="Times New Roman" pitchFamily="18" charset="0"/>
              </a:rPr>
              <a:t>of </a:t>
            </a:r>
            <a:r>
              <a:rPr sz="2400" spc="-5">
                <a:latin typeface="Times New Roman" pitchFamily="18" charset="0"/>
                <a:cs typeface="Times New Roman" pitchFamily="18" charset="0"/>
              </a:rPr>
              <a:t>endocytosis</a:t>
            </a:r>
            <a:r>
              <a:rPr sz="2400" spc="-50" dirty="0">
                <a:latin typeface="Times New Roman" pitchFamily="18" charset="0"/>
                <a:cs typeface="Times New Roman" pitchFamily="18" charset="0"/>
              </a:rPr>
              <a:t> </a:t>
            </a:r>
            <a:r>
              <a:rPr sz="2400" spc="-10" dirty="0">
                <a:latin typeface="Times New Roman" pitchFamily="18" charset="0"/>
                <a:cs typeface="Times New Roman" pitchFamily="18" charset="0"/>
              </a:rPr>
              <a:t>are:</a:t>
            </a:r>
            <a:endParaRPr sz="2400">
              <a:latin typeface="Times New Roman" pitchFamily="18" charset="0"/>
              <a:cs typeface="Times New Roman" pitchFamily="18" charset="0"/>
            </a:endParaRPr>
          </a:p>
          <a:p>
            <a:pPr marL="285750" indent="-273050" algn="just">
              <a:lnSpc>
                <a:spcPct val="150000"/>
              </a:lnSpc>
              <a:spcBef>
                <a:spcPts val="520"/>
              </a:spcBef>
              <a:buClr>
                <a:srgbClr val="FFFFFF"/>
              </a:buClr>
              <a:buSzPct val="57142"/>
              <a:buFont typeface="Symbol"/>
              <a:buChar char=""/>
              <a:tabLst>
                <a:tab pos="285750" algn="l"/>
              </a:tabLst>
            </a:pPr>
            <a:r>
              <a:rPr sz="2400" spc="-5" dirty="0">
                <a:latin typeface="Times New Roman" pitchFamily="18" charset="0"/>
                <a:cs typeface="Times New Roman" pitchFamily="18" charset="0"/>
              </a:rPr>
              <a:t>Receptor </a:t>
            </a:r>
            <a:r>
              <a:rPr sz="2400" spc="-10" dirty="0">
                <a:latin typeface="Times New Roman" pitchFamily="18" charset="0"/>
                <a:cs typeface="Times New Roman" pitchFamily="18" charset="0"/>
              </a:rPr>
              <a:t>mediated </a:t>
            </a:r>
            <a:r>
              <a:rPr sz="2400">
                <a:latin typeface="Times New Roman" pitchFamily="18" charset="0"/>
                <a:cs typeface="Times New Roman" pitchFamily="18" charset="0"/>
              </a:rPr>
              <a:t>endocytosis</a:t>
            </a:r>
          </a:p>
          <a:p>
            <a:pPr marL="285750" indent="-273050" algn="just">
              <a:lnSpc>
                <a:spcPct val="150000"/>
              </a:lnSpc>
              <a:spcBef>
                <a:spcPts val="520"/>
              </a:spcBef>
              <a:buClr>
                <a:srgbClr val="FFFFFF"/>
              </a:buClr>
              <a:buSzPct val="57142"/>
              <a:buFont typeface="Symbol"/>
              <a:buChar char=""/>
              <a:tabLst>
                <a:tab pos="285750" algn="l"/>
              </a:tabLst>
            </a:pPr>
            <a:r>
              <a:rPr sz="2400" spc="-5">
                <a:latin typeface="Times New Roman" pitchFamily="18" charset="0"/>
                <a:cs typeface="Times New Roman" pitchFamily="18" charset="0"/>
              </a:rPr>
              <a:t>Phagocytosis</a:t>
            </a:r>
            <a:endParaRPr sz="2400">
              <a:latin typeface="Times New Roman" pitchFamily="18" charset="0"/>
              <a:cs typeface="Times New Roman" pitchFamily="18" charset="0"/>
            </a:endParaRPr>
          </a:p>
          <a:p>
            <a:pPr marL="285750" indent="-273050" algn="just">
              <a:lnSpc>
                <a:spcPct val="150000"/>
              </a:lnSpc>
              <a:spcBef>
                <a:spcPts val="530"/>
              </a:spcBef>
              <a:buClr>
                <a:srgbClr val="FFFFFF"/>
              </a:buClr>
              <a:buSzPct val="57142"/>
              <a:buFont typeface="Symbol"/>
              <a:buChar char=""/>
              <a:tabLst>
                <a:tab pos="285750" algn="l"/>
              </a:tabLst>
            </a:pPr>
            <a:r>
              <a:rPr sz="2400">
                <a:latin typeface="Times New Roman" pitchFamily="18" charset="0"/>
                <a:cs typeface="Times New Roman" pitchFamily="18" charset="0"/>
              </a:rPr>
              <a:t>Pinocytosis</a:t>
            </a:r>
          </a:p>
        </p:txBody>
      </p:sp>
      <p:sp>
        <p:nvSpPr>
          <p:cNvPr id="3" name="Title 2"/>
          <p:cNvSpPr>
            <a:spLocks noGrp="1"/>
          </p:cNvSpPr>
          <p:nvPr>
            <p:ph type="title"/>
          </p:nvPr>
        </p:nvSpPr>
        <p:spPr>
          <a:xfrm>
            <a:off x="1435608" y="274638"/>
            <a:ext cx="7498080" cy="639762"/>
          </a:xfrm>
        </p:spPr>
        <p:txBody>
          <a:bodyPr>
            <a:normAutofit fontScale="90000"/>
          </a:bodyPr>
          <a:lstStyle/>
          <a:p>
            <a:r>
              <a:rPr lang="en-US" sz="4400" b="1" spc="-5" dirty="0" smtClean="0">
                <a:latin typeface="Times New Roman"/>
                <a:cs typeface="Times New Roman"/>
              </a:rPr>
              <a:t>Endocytosis</a:t>
            </a:r>
            <a:br>
              <a:rPr lang="en-US" sz="4400" b="1" spc="-5" dirty="0" smtClean="0">
                <a:latin typeface="Times New Roman"/>
                <a:cs typeface="Times New Roman"/>
              </a:rPr>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pc="-5" dirty="0" smtClean="0">
                <a:latin typeface="Times New Roman"/>
                <a:cs typeface="Times New Roman"/>
              </a:rPr>
              <a:t>Receptor </a:t>
            </a:r>
            <a:r>
              <a:rPr lang="en-US" sz="4000" spc="-10" dirty="0" smtClean="0">
                <a:latin typeface="Times New Roman"/>
                <a:cs typeface="Times New Roman"/>
              </a:rPr>
              <a:t>mediated </a:t>
            </a:r>
            <a:r>
              <a:rPr lang="en-US" sz="4000" dirty="0" smtClean="0">
                <a:latin typeface="Times New Roman"/>
                <a:cs typeface="Times New Roman"/>
              </a:rPr>
              <a:t>endocytosis</a:t>
            </a:r>
            <a:endParaRPr lang="en-US" dirty="0"/>
          </a:p>
        </p:txBody>
      </p:sp>
      <p:sp>
        <p:nvSpPr>
          <p:cNvPr id="3" name="Content Placeholder 2"/>
          <p:cNvSpPr>
            <a:spLocks noGrp="1"/>
          </p:cNvSpPr>
          <p:nvPr>
            <p:ph idx="1"/>
          </p:nvPr>
        </p:nvSpPr>
        <p:spPr>
          <a:xfrm>
            <a:off x="990600" y="1447800"/>
            <a:ext cx="7943088" cy="5105400"/>
          </a:xfrm>
        </p:spPr>
        <p:txBody>
          <a:bodyPr>
            <a:normAutofit fontScale="70000" lnSpcReduction="20000"/>
          </a:bodyPr>
          <a:lstStyle/>
          <a:p>
            <a:pPr algn="just">
              <a:lnSpc>
                <a:spcPct val="170000"/>
              </a:lnSpc>
            </a:pPr>
            <a:r>
              <a:rPr lang="en-US" b="1" dirty="0" smtClean="0">
                <a:latin typeface="Times New Roman" pitchFamily="18" charset="0"/>
                <a:cs typeface="Times New Roman" pitchFamily="18" charset="0"/>
              </a:rPr>
              <a:t>Receptor-mediated endocytosis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RME</a:t>
            </a:r>
            <a:r>
              <a:rPr lang="en-US" dirty="0" smtClean="0">
                <a:latin typeface="Times New Roman" pitchFamily="18" charset="0"/>
                <a:cs typeface="Times New Roman" pitchFamily="18" charset="0"/>
              </a:rPr>
              <a:t>), also called </a:t>
            </a:r>
            <a:r>
              <a:rPr lang="en-US" b="1" dirty="0" err="1" smtClean="0">
                <a:latin typeface="Times New Roman" pitchFamily="18" charset="0"/>
                <a:cs typeface="Times New Roman" pitchFamily="18" charset="0"/>
              </a:rPr>
              <a:t>clathrin</a:t>
            </a:r>
            <a:r>
              <a:rPr lang="en-US" b="1" dirty="0" smtClean="0">
                <a:latin typeface="Times New Roman" pitchFamily="18" charset="0"/>
                <a:cs typeface="Times New Roman" pitchFamily="18" charset="0"/>
              </a:rPr>
              <a:t>-mediated endocytosis</a:t>
            </a:r>
            <a:r>
              <a:rPr lang="en-US" dirty="0" smtClean="0">
                <a:latin typeface="Times New Roman" pitchFamily="18" charset="0"/>
                <a:cs typeface="Times New Roman" pitchFamily="18" charset="0"/>
              </a:rPr>
              <a:t>, is a process by which cells absorb metabolites, hormones, other proteins – and in some cases viruses – by the inward budding of plasma membrane vesicles containing proteins with receptor sites specific to the molecules being absorbed.</a:t>
            </a:r>
          </a:p>
          <a:p>
            <a:pPr marL="12700" marR="5080" algn="just">
              <a:lnSpc>
                <a:spcPct val="170000"/>
              </a:lnSpc>
              <a:spcBef>
                <a:spcPts val="100"/>
              </a:spcBef>
              <a:buFont typeface="Wingdings" pitchFamily="2" charset="2"/>
              <a:buChar char="§"/>
            </a:pPr>
            <a:r>
              <a:rPr lang="en-US" spc="-5" dirty="0" err="1" smtClean="0">
                <a:latin typeface="Times New Roman" pitchFamily="18" charset="0"/>
                <a:cs typeface="Times New Roman" pitchFamily="18" charset="0"/>
              </a:rPr>
              <a:t>Endocytotic</a:t>
            </a:r>
            <a:r>
              <a:rPr lang="en-US" spc="-5" dirty="0" smtClean="0">
                <a:latin typeface="Times New Roman" pitchFamily="18" charset="0"/>
                <a:cs typeface="Times New Roman" pitchFamily="18" charset="0"/>
              </a:rPr>
              <a:t> </a:t>
            </a:r>
            <a:r>
              <a:rPr lang="en-US" spc="-10" dirty="0" smtClean="0">
                <a:latin typeface="Times New Roman" pitchFamily="18" charset="0"/>
                <a:cs typeface="Times New Roman" pitchFamily="18" charset="0"/>
              </a:rPr>
              <a:t>mechanism </a:t>
            </a:r>
            <a:r>
              <a:rPr lang="en-US" dirty="0" smtClean="0">
                <a:latin typeface="Times New Roman" pitchFamily="18" charset="0"/>
                <a:cs typeface="Times New Roman" pitchFamily="18" charset="0"/>
              </a:rPr>
              <a:t>in  </a:t>
            </a:r>
            <a:r>
              <a:rPr lang="en-US" spc="-5" dirty="0" smtClean="0">
                <a:latin typeface="Times New Roman" pitchFamily="18" charset="0"/>
                <a:cs typeface="Times New Roman" pitchFamily="18" charset="0"/>
              </a:rPr>
              <a:t>which specific molecules are ingested  </a:t>
            </a:r>
            <a:r>
              <a:rPr lang="en-US" dirty="0" smtClean="0">
                <a:latin typeface="Times New Roman" pitchFamily="18" charset="0"/>
                <a:cs typeface="Times New Roman" pitchFamily="18" charset="0"/>
              </a:rPr>
              <a:t>into </a:t>
            </a:r>
            <a:r>
              <a:rPr lang="en-US" spc="-5" dirty="0" smtClean="0">
                <a:latin typeface="Times New Roman" pitchFamily="18" charset="0"/>
                <a:cs typeface="Times New Roman" pitchFamily="18" charset="0"/>
              </a:rPr>
              <a:t>the cell. </a:t>
            </a:r>
          </a:p>
          <a:p>
            <a:pPr marL="12700" marR="5080" algn="just">
              <a:lnSpc>
                <a:spcPct val="170000"/>
              </a:lnSpc>
              <a:spcBef>
                <a:spcPts val="100"/>
              </a:spcBef>
              <a:buFont typeface="Wingdings" pitchFamily="2" charset="2"/>
              <a:buChar char="§"/>
            </a:pPr>
            <a:r>
              <a:rPr lang="en-US" spc="-5" dirty="0" smtClean="0">
                <a:latin typeface="Times New Roman" pitchFamily="18" charset="0"/>
                <a:cs typeface="Times New Roman" pitchFamily="18" charset="0"/>
              </a:rPr>
              <a:t>The  specificity results from </a:t>
            </a:r>
            <a:r>
              <a:rPr lang="en-US" dirty="0" smtClean="0">
                <a:latin typeface="Times New Roman" pitchFamily="18" charset="0"/>
                <a:cs typeface="Times New Roman" pitchFamily="18" charset="0"/>
              </a:rPr>
              <a:t>a </a:t>
            </a:r>
            <a:r>
              <a:rPr lang="en-US" spc="-5" dirty="0" smtClean="0">
                <a:latin typeface="Times New Roman" pitchFamily="18" charset="0"/>
                <a:cs typeface="Times New Roman" pitchFamily="18" charset="0"/>
              </a:rPr>
              <a:t>receptor-</a:t>
            </a:r>
            <a:r>
              <a:rPr lang="en-US" spc="-5" dirty="0" err="1" smtClean="0">
                <a:latin typeface="Times New Roman" pitchFamily="18" charset="0"/>
                <a:cs typeface="Times New Roman" pitchFamily="18" charset="0"/>
              </a:rPr>
              <a:t>ligand</a:t>
            </a:r>
            <a:r>
              <a:rPr lang="en-US" spc="-5" dirty="0" smtClean="0">
                <a:latin typeface="Times New Roman" pitchFamily="18" charset="0"/>
                <a:cs typeface="Times New Roman" pitchFamily="18" charset="0"/>
              </a:rPr>
              <a:t> interaction.  </a:t>
            </a:r>
          </a:p>
          <a:p>
            <a:pPr algn="just">
              <a:lnSpc>
                <a:spcPct val="170000"/>
              </a:lnSpc>
            </a:pPr>
            <a:endParaRPr lang="en-US" dirty="0" smtClean="0">
              <a:latin typeface="Times New Roman" pitchFamily="18" charset="0"/>
              <a:cs typeface="Times New Roman" pitchFamily="18" charset="0"/>
            </a:endParaRPr>
          </a:p>
          <a:p>
            <a:pPr algn="just">
              <a:lnSpc>
                <a:spcPct val="170000"/>
              </a:lnSpc>
            </a:pP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19200" y="1143000"/>
            <a:ext cx="7383779" cy="4932441"/>
          </a:xfrm>
          <a:prstGeom prst="rect">
            <a:avLst/>
          </a:prstGeom>
        </p:spPr>
        <p:txBody>
          <a:bodyPr vert="horz" wrap="square" lIns="0" tIns="12700" rIns="0" bIns="0" rtlCol="0">
            <a:spAutoFit/>
          </a:bodyPr>
          <a:lstStyle/>
          <a:p>
            <a:pPr marL="12700" marR="5715" algn="just">
              <a:lnSpc>
                <a:spcPct val="150000"/>
              </a:lnSpc>
              <a:buFont typeface="Wingdings" pitchFamily="2" charset="2"/>
              <a:buChar char="§"/>
            </a:pPr>
            <a:r>
              <a:rPr sz="2400" spc="-5" smtClean="0">
                <a:latin typeface="Times New Roman" pitchFamily="18" charset="0"/>
                <a:cs typeface="Times New Roman" pitchFamily="18" charset="0"/>
              </a:rPr>
              <a:t>The </a:t>
            </a:r>
            <a:r>
              <a:rPr sz="2400" spc="-5">
                <a:latin typeface="Times New Roman" pitchFamily="18" charset="0"/>
                <a:cs typeface="Times New Roman" pitchFamily="18" charset="0"/>
              </a:rPr>
              <a:t>protein </a:t>
            </a:r>
            <a:r>
              <a:rPr sz="2400" spc="-5" smtClean="0">
                <a:latin typeface="Times New Roman" pitchFamily="18" charset="0"/>
                <a:cs typeface="Times New Roman" pitchFamily="18" charset="0"/>
              </a:rPr>
              <a:t>C</a:t>
            </a:r>
            <a:r>
              <a:rPr lang="en-US" sz="2400" spc="-5" dirty="0" smtClean="0">
                <a:latin typeface="Times New Roman" pitchFamily="18" charset="0"/>
                <a:cs typeface="Times New Roman" pitchFamily="18" charset="0"/>
              </a:rPr>
              <a:t>l</a:t>
            </a:r>
            <a:r>
              <a:rPr sz="2400" spc="-5" smtClean="0">
                <a:latin typeface="Times New Roman" pitchFamily="18" charset="0"/>
                <a:cs typeface="Times New Roman" pitchFamily="18" charset="0"/>
              </a:rPr>
              <a:t>atherin </a:t>
            </a:r>
            <a:r>
              <a:rPr sz="2400" spc="-5" dirty="0">
                <a:latin typeface="Times New Roman" pitchFamily="18" charset="0"/>
                <a:cs typeface="Times New Roman" pitchFamily="18" charset="0"/>
              </a:rPr>
              <a:t>coats </a:t>
            </a:r>
            <a:r>
              <a:rPr sz="2400" dirty="0">
                <a:latin typeface="Times New Roman" pitchFamily="18" charset="0"/>
                <a:cs typeface="Times New Roman" pitchFamily="18" charset="0"/>
              </a:rPr>
              <a:t>the inside of the </a:t>
            </a:r>
            <a:r>
              <a:rPr sz="2400" spc="-10" dirty="0">
                <a:latin typeface="Times New Roman" pitchFamily="18" charset="0"/>
                <a:cs typeface="Times New Roman" pitchFamily="18" charset="0"/>
              </a:rPr>
              <a:t>membrane </a:t>
            </a:r>
            <a:r>
              <a:rPr sz="2400" dirty="0">
                <a:latin typeface="Times New Roman" pitchFamily="18" charset="0"/>
                <a:cs typeface="Times New Roman" pitchFamily="18" charset="0"/>
              </a:rPr>
              <a:t>in  the </a:t>
            </a:r>
            <a:r>
              <a:rPr sz="2400" spc="-10" dirty="0">
                <a:latin typeface="Times New Roman" pitchFamily="18" charset="0"/>
                <a:cs typeface="Times New Roman" pitchFamily="18" charset="0"/>
              </a:rPr>
              <a:t>area </a:t>
            </a:r>
            <a:r>
              <a:rPr sz="2400" dirty="0">
                <a:latin typeface="Times New Roman" pitchFamily="18" charset="0"/>
                <a:cs typeface="Times New Roman" pitchFamily="18" charset="0"/>
              </a:rPr>
              <a:t>of </a:t>
            </a:r>
            <a:r>
              <a:rPr sz="2400" spc="-5" dirty="0">
                <a:latin typeface="Times New Roman" pitchFamily="18" charset="0"/>
                <a:cs typeface="Times New Roman" pitchFamily="18" charset="0"/>
              </a:rPr>
              <a:t>the </a:t>
            </a:r>
            <a:r>
              <a:rPr sz="2400" dirty="0">
                <a:latin typeface="Times New Roman" pitchFamily="18" charset="0"/>
                <a:cs typeface="Times New Roman" pitchFamily="18" charset="0"/>
              </a:rPr>
              <a:t>pit</a:t>
            </a:r>
            <a:r>
              <a:rPr sz="240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12700" marR="5715" algn="just">
              <a:lnSpc>
                <a:spcPct val="150000"/>
              </a:lnSpc>
              <a:buFont typeface="Wingdings" pitchFamily="2" charset="2"/>
              <a:buChar char="§"/>
            </a:pPr>
            <a:r>
              <a:rPr sz="2400" spc="-5" smtClean="0">
                <a:latin typeface="Times New Roman" pitchFamily="18" charset="0"/>
                <a:cs typeface="Times New Roman" pitchFamily="18" charset="0"/>
              </a:rPr>
              <a:t>Receptors </a:t>
            </a:r>
            <a:r>
              <a:rPr sz="2400" dirty="0">
                <a:latin typeface="Times New Roman" pitchFamily="18" charset="0"/>
                <a:cs typeface="Times New Roman" pitchFamily="18" charset="0"/>
              </a:rPr>
              <a:t>on the </a:t>
            </a:r>
            <a:r>
              <a:rPr sz="2400" spc="-10" dirty="0">
                <a:latin typeface="Times New Roman" pitchFamily="18" charset="0"/>
                <a:cs typeface="Times New Roman" pitchFamily="18" charset="0"/>
              </a:rPr>
              <a:t>plasma membrane  </a:t>
            </a:r>
            <a:r>
              <a:rPr sz="2400" dirty="0">
                <a:latin typeface="Times New Roman" pitchFamily="18" charset="0"/>
                <a:cs typeface="Times New Roman" pitchFamily="18" charset="0"/>
              </a:rPr>
              <a:t>of the </a:t>
            </a:r>
            <a:r>
              <a:rPr sz="2400" spc="-5" dirty="0">
                <a:latin typeface="Times New Roman" pitchFamily="18" charset="0"/>
                <a:cs typeface="Times New Roman" pitchFamily="18" charset="0"/>
              </a:rPr>
              <a:t>target tissue will specifically </a:t>
            </a:r>
            <a:r>
              <a:rPr sz="2400" dirty="0">
                <a:latin typeface="Times New Roman" pitchFamily="18" charset="0"/>
                <a:cs typeface="Times New Roman" pitchFamily="18" charset="0"/>
              </a:rPr>
              <a:t>bind to </a:t>
            </a:r>
            <a:r>
              <a:rPr sz="2400" spc="-5" dirty="0">
                <a:latin typeface="Times New Roman" pitchFamily="18" charset="0"/>
                <a:cs typeface="Times New Roman" pitchFamily="18" charset="0"/>
              </a:rPr>
              <a:t>ligands </a:t>
            </a:r>
            <a:r>
              <a:rPr sz="2400" dirty="0">
                <a:latin typeface="Times New Roman" pitchFamily="18" charset="0"/>
                <a:cs typeface="Times New Roman" pitchFamily="18" charset="0"/>
              </a:rPr>
              <a:t>on  the outside of the </a:t>
            </a:r>
            <a:r>
              <a:rPr sz="2400" spc="-5" dirty="0">
                <a:latin typeface="Times New Roman" pitchFamily="18" charset="0"/>
                <a:cs typeface="Times New Roman" pitchFamily="18" charset="0"/>
              </a:rPr>
              <a:t>cell</a:t>
            </a:r>
            <a:r>
              <a:rPr sz="2400" spc="-5">
                <a:latin typeface="Times New Roman" pitchFamily="18" charset="0"/>
                <a:cs typeface="Times New Roman" pitchFamily="18" charset="0"/>
              </a:rPr>
              <a:t>. </a:t>
            </a:r>
            <a:endParaRPr lang="en-US" sz="2400" spc="-5" dirty="0" smtClean="0">
              <a:latin typeface="Times New Roman" pitchFamily="18" charset="0"/>
              <a:cs typeface="Times New Roman" pitchFamily="18" charset="0"/>
            </a:endParaRPr>
          </a:p>
          <a:p>
            <a:pPr marL="12700" marR="5715" algn="just">
              <a:lnSpc>
                <a:spcPct val="150000"/>
              </a:lnSpc>
              <a:buFont typeface="Wingdings" pitchFamily="2" charset="2"/>
              <a:buChar char="§"/>
            </a:pPr>
            <a:r>
              <a:rPr sz="2400" spc="-5" smtClean="0">
                <a:latin typeface="Times New Roman" pitchFamily="18" charset="0"/>
                <a:cs typeface="Times New Roman" pitchFamily="18" charset="0"/>
              </a:rPr>
              <a:t>An </a:t>
            </a:r>
            <a:r>
              <a:rPr sz="2400" dirty="0">
                <a:latin typeface="Times New Roman" pitchFamily="18" charset="0"/>
                <a:cs typeface="Times New Roman" pitchFamily="18" charset="0"/>
              </a:rPr>
              <a:t>endocytotic </a:t>
            </a:r>
            <a:r>
              <a:rPr sz="2400" spc="-5" dirty="0">
                <a:latin typeface="Times New Roman" pitchFamily="18" charset="0"/>
                <a:cs typeface="Times New Roman" pitchFamily="18" charset="0"/>
              </a:rPr>
              <a:t>process occurs  and </a:t>
            </a:r>
            <a:r>
              <a:rPr sz="2400" dirty="0">
                <a:latin typeface="Times New Roman" pitchFamily="18" charset="0"/>
                <a:cs typeface="Times New Roman" pitchFamily="18" charset="0"/>
              </a:rPr>
              <a:t>the ligand is</a:t>
            </a:r>
            <a:r>
              <a:rPr sz="2400" spc="-35" dirty="0">
                <a:latin typeface="Times New Roman" pitchFamily="18" charset="0"/>
                <a:cs typeface="Times New Roman" pitchFamily="18" charset="0"/>
              </a:rPr>
              <a:t> </a:t>
            </a:r>
            <a:r>
              <a:rPr sz="2400" spc="-5">
                <a:latin typeface="Times New Roman" pitchFamily="18" charset="0"/>
                <a:cs typeface="Times New Roman" pitchFamily="18" charset="0"/>
              </a:rPr>
              <a:t>ingested</a:t>
            </a:r>
            <a:r>
              <a:rPr sz="2400" spc="-5" smtClean="0">
                <a:latin typeface="Times New Roman" pitchFamily="18" charset="0"/>
                <a:cs typeface="Times New Roman" pitchFamily="18" charset="0"/>
              </a:rPr>
              <a:t>.</a:t>
            </a:r>
            <a:endParaRPr lang="en-US" sz="2400" spc="-5" dirty="0" smtClean="0">
              <a:latin typeface="Times New Roman" pitchFamily="18" charset="0"/>
              <a:cs typeface="Times New Roman" pitchFamily="18" charset="0"/>
            </a:endParaRPr>
          </a:p>
          <a:p>
            <a:pPr marL="12700" marR="5715" algn="just">
              <a:lnSpc>
                <a:spcPct val="150000"/>
              </a:lnSpc>
              <a:buFont typeface="Wingdings" pitchFamily="2" charset="2"/>
              <a:buChar char="§"/>
            </a:pPr>
            <a:r>
              <a:rPr lang="en-US" sz="2400" dirty="0" smtClean="0">
                <a:latin typeface="Times New Roman" pitchFamily="18" charset="0"/>
                <a:cs typeface="Times New Roman" pitchFamily="18" charset="0"/>
              </a:rPr>
              <a:t>Two chemical compounds called </a:t>
            </a:r>
            <a:r>
              <a:rPr lang="en-US" sz="2400" dirty="0" err="1" smtClean="0">
                <a:latin typeface="Times New Roman" pitchFamily="18" charset="0"/>
                <a:cs typeface="Times New Roman" pitchFamily="18" charset="0"/>
              </a:rPr>
              <a:t>Pitstop</a:t>
            </a:r>
            <a:r>
              <a:rPr lang="en-US" sz="2400" dirty="0" smtClean="0">
                <a:latin typeface="Times New Roman" pitchFamily="18" charset="0"/>
                <a:cs typeface="Times New Roman" pitchFamily="18" charset="0"/>
              </a:rPr>
              <a:t> 1 and </a:t>
            </a:r>
            <a:r>
              <a:rPr lang="en-US" sz="2400" dirty="0" err="1" smtClean="0">
                <a:latin typeface="Times New Roman" pitchFamily="18" charset="0"/>
                <a:cs typeface="Times New Roman" pitchFamily="18" charset="0"/>
              </a:rPr>
              <a:t>Pitstop</a:t>
            </a:r>
            <a:r>
              <a:rPr lang="en-US" sz="2400" dirty="0" smtClean="0">
                <a:latin typeface="Times New Roman" pitchFamily="18" charset="0"/>
                <a:cs typeface="Times New Roman" pitchFamily="18" charset="0"/>
              </a:rPr>
              <a:t> 2, selective </a:t>
            </a:r>
            <a:r>
              <a:rPr lang="en-US" sz="2400" dirty="0" err="1" smtClean="0">
                <a:latin typeface="Times New Roman" pitchFamily="18" charset="0"/>
                <a:cs typeface="Times New Roman" pitchFamily="18" charset="0"/>
              </a:rPr>
              <a:t>clathrin</a:t>
            </a:r>
            <a:r>
              <a:rPr lang="en-US" sz="2400" dirty="0" smtClean="0">
                <a:latin typeface="Times New Roman" pitchFamily="18" charset="0"/>
                <a:cs typeface="Times New Roman" pitchFamily="18" charset="0"/>
              </a:rPr>
              <a:t> inhibitors, can interfere with the pathogenic activity, and thus protect the cells against invasion.</a:t>
            </a:r>
            <a:endParaRPr sz="2400">
              <a:latin typeface="Times New Roman" pitchFamily="18" charset="0"/>
              <a:cs typeface="Times New Roman" pitchFamily="18" charset="0"/>
            </a:endParaRPr>
          </a:p>
        </p:txBody>
      </p:sp>
      <p:sp>
        <p:nvSpPr>
          <p:cNvPr id="3" name="Title 2"/>
          <p:cNvSpPr>
            <a:spLocks noGrp="1"/>
          </p:cNvSpPr>
          <p:nvPr>
            <p:ph type="title"/>
          </p:nvPr>
        </p:nvSpPr>
        <p:spPr>
          <a:xfrm>
            <a:off x="1219200" y="228600"/>
            <a:ext cx="7498080" cy="914400"/>
          </a:xfrm>
        </p:spPr>
        <p:txBody>
          <a:bodyPr/>
          <a:lstStyle/>
          <a:p>
            <a:r>
              <a:rPr lang="en-US" sz="4400" spc="-5" dirty="0" smtClean="0">
                <a:latin typeface="Times New Roman"/>
                <a:cs typeface="Times New Roman"/>
              </a:rPr>
              <a:t>Receptor </a:t>
            </a:r>
            <a:r>
              <a:rPr lang="en-US" sz="4400" spc="-10" dirty="0" smtClean="0">
                <a:latin typeface="Times New Roman"/>
                <a:cs typeface="Times New Roman"/>
              </a:rPr>
              <a:t>mediated </a:t>
            </a:r>
            <a:r>
              <a:rPr lang="en-US" sz="4400" dirty="0" smtClean="0">
                <a:latin typeface="Times New Roman"/>
                <a:cs typeface="Times New Roman"/>
              </a:rPr>
              <a:t>endocytosis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98080" cy="868362"/>
          </a:xfrm>
        </p:spPr>
        <p:txBody>
          <a:bodyPr/>
          <a:lstStyle/>
          <a:p>
            <a:r>
              <a:rPr lang="en-US" dirty="0" smtClean="0"/>
              <a:t>Vesicle Transport</a:t>
            </a:r>
            <a:endParaRPr lang="en-US" dirty="0"/>
          </a:p>
        </p:txBody>
      </p:sp>
      <p:sp>
        <p:nvSpPr>
          <p:cNvPr id="3" name="Text Placeholder 2"/>
          <p:cNvSpPr>
            <a:spLocks noGrp="1"/>
          </p:cNvSpPr>
          <p:nvPr>
            <p:ph idx="1"/>
          </p:nvPr>
        </p:nvSpPr>
        <p:spPr>
          <a:xfrm>
            <a:off x="990600" y="990600"/>
            <a:ext cx="7802880" cy="5334000"/>
          </a:xfrm>
        </p:spPr>
        <p:txBody>
          <a:bodyPr>
            <a:noAutofit/>
          </a:bodyPr>
          <a:lstStyle/>
          <a:p>
            <a:pPr algn="just">
              <a:lnSpc>
                <a:spcPct val="200000"/>
              </a:lnSpc>
            </a:pPr>
            <a:r>
              <a:rPr lang="en-US" sz="2000" dirty="0" smtClean="0">
                <a:latin typeface="Times New Roman"/>
                <a:cs typeface="Times New Roman"/>
              </a:rPr>
              <a:t>In </a:t>
            </a:r>
            <a:r>
              <a:rPr lang="en-US" sz="2000" spc="-5" dirty="0" smtClean="0">
                <a:latin typeface="Times New Roman"/>
                <a:cs typeface="Times New Roman"/>
              </a:rPr>
              <a:t>diffusion, </a:t>
            </a:r>
            <a:r>
              <a:rPr lang="en-US" sz="2000" dirty="0" smtClean="0">
                <a:latin typeface="Times New Roman"/>
                <a:cs typeface="Times New Roman"/>
              </a:rPr>
              <a:t>dissolved </a:t>
            </a:r>
            <a:r>
              <a:rPr lang="en-US" sz="2000" spc="-5" dirty="0" smtClean="0">
                <a:latin typeface="Times New Roman"/>
                <a:cs typeface="Times New Roman"/>
              </a:rPr>
              <a:t>particles (solutes) move </a:t>
            </a:r>
            <a:r>
              <a:rPr lang="en-US" sz="2000" dirty="0" smtClean="0">
                <a:latin typeface="Times New Roman"/>
                <a:cs typeface="Times New Roman"/>
              </a:rPr>
              <a:t>down a  </a:t>
            </a:r>
            <a:r>
              <a:rPr lang="en-US" sz="2000" spc="-5" dirty="0" smtClean="0">
                <a:latin typeface="Times New Roman"/>
                <a:cs typeface="Times New Roman"/>
              </a:rPr>
              <a:t>concentration gradient. </a:t>
            </a:r>
            <a:endParaRPr lang="en-US" sz="2000" dirty="0" smtClean="0">
              <a:latin typeface="Times New Roman" pitchFamily="18" charset="0"/>
              <a:cs typeface="Times New Roman" pitchFamily="18" charset="0"/>
            </a:endParaRPr>
          </a:p>
          <a:p>
            <a:pPr algn="just">
              <a:lnSpc>
                <a:spcPct val="200000"/>
              </a:lnSpc>
            </a:pPr>
            <a:r>
              <a:rPr lang="en-US" sz="2000" dirty="0" smtClean="0">
                <a:latin typeface="Times New Roman" pitchFamily="18" charset="0"/>
                <a:cs typeface="Times New Roman" pitchFamily="18" charset="0"/>
              </a:rPr>
              <a:t>Some molecules or particles are just too large to pass through the plasma membrane or to move through a transport protein. </a:t>
            </a:r>
          </a:p>
          <a:p>
            <a:pPr algn="just">
              <a:lnSpc>
                <a:spcPct val="200000"/>
              </a:lnSpc>
            </a:pPr>
            <a:r>
              <a:rPr lang="en-US" sz="2000" dirty="0" smtClean="0">
                <a:latin typeface="Times New Roman" pitchFamily="18" charset="0"/>
                <a:cs typeface="Times New Roman" pitchFamily="18" charset="0"/>
              </a:rPr>
              <a:t>Cells use two other </a:t>
            </a:r>
            <a:r>
              <a:rPr lang="en-US" sz="2000" b="1" dirty="0" smtClean="0">
                <a:latin typeface="Times New Roman" pitchFamily="18" charset="0"/>
                <a:cs typeface="Times New Roman" pitchFamily="18" charset="0"/>
              </a:rPr>
              <a:t>active transport</a:t>
            </a:r>
            <a:r>
              <a:rPr lang="en-US" sz="2000" dirty="0" smtClean="0">
                <a:latin typeface="Times New Roman" pitchFamily="18" charset="0"/>
                <a:cs typeface="Times New Roman" pitchFamily="18" charset="0"/>
              </a:rPr>
              <a:t> processes to move these macromolecules (large molecules) into or out of the cell. </a:t>
            </a:r>
          </a:p>
          <a:p>
            <a:pPr algn="just">
              <a:lnSpc>
                <a:spcPct val="200000"/>
              </a:lnSpc>
            </a:pPr>
            <a:r>
              <a:rPr lang="en-US" sz="2000" b="1" dirty="0" smtClean="0">
                <a:latin typeface="Times New Roman" pitchFamily="18" charset="0"/>
                <a:cs typeface="Times New Roman" pitchFamily="18" charset="0"/>
              </a:rPr>
              <a:t>Vesicles</a:t>
            </a:r>
            <a:r>
              <a:rPr lang="en-US" sz="2000" dirty="0" smtClean="0">
                <a:latin typeface="Times New Roman" pitchFamily="18" charset="0"/>
                <a:cs typeface="Times New Roman" pitchFamily="18" charset="0"/>
              </a:rPr>
              <a:t> are the bodies in the cytoplasm which help to move macromolecules or large particles across the plasma membrane. </a:t>
            </a:r>
          </a:p>
          <a:p>
            <a:pPr algn="just">
              <a:lnSpc>
                <a:spcPct val="200000"/>
              </a:lnSpc>
            </a:pPr>
            <a:endParaRPr lang="en-US" sz="2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Clathrin</a:t>
            </a:r>
            <a:endParaRPr lang="en-US" dirty="0"/>
          </a:p>
        </p:txBody>
      </p:sp>
      <p:sp>
        <p:nvSpPr>
          <p:cNvPr id="3" name="Content Placeholder 2"/>
          <p:cNvSpPr>
            <a:spLocks noGrp="1"/>
          </p:cNvSpPr>
          <p:nvPr>
            <p:ph idx="1"/>
          </p:nvPr>
        </p:nvSpPr>
        <p:spPr>
          <a:xfrm>
            <a:off x="1435608" y="1447800"/>
            <a:ext cx="7498080" cy="2895600"/>
          </a:xfrm>
        </p:spPr>
        <p:txBody>
          <a:bodyPr>
            <a:normAutofit fontScale="55000" lnSpcReduction="20000"/>
          </a:bodyPr>
          <a:lstStyle/>
          <a:p>
            <a:pPr algn="just">
              <a:lnSpc>
                <a:spcPct val="170000"/>
              </a:lnSpc>
            </a:pPr>
            <a:r>
              <a:rPr lang="en-US" b="1" dirty="0" err="1" smtClean="0">
                <a:latin typeface="Times New Roman" pitchFamily="18" charset="0"/>
                <a:cs typeface="Times New Roman" pitchFamily="18" charset="0"/>
              </a:rPr>
              <a:t>Clathrin</a:t>
            </a:r>
            <a:r>
              <a:rPr lang="en-US" dirty="0" smtClean="0">
                <a:latin typeface="Times New Roman" pitchFamily="18" charset="0"/>
                <a:cs typeface="Times New Roman" pitchFamily="18" charset="0"/>
              </a:rPr>
              <a:t> is a protein that plays a major role in the formation of coated vesicles. </a:t>
            </a:r>
          </a:p>
          <a:p>
            <a:pPr algn="just">
              <a:lnSpc>
                <a:spcPct val="170000"/>
              </a:lnSpc>
            </a:pPr>
            <a:r>
              <a:rPr lang="en-US" dirty="0" err="1" smtClean="0">
                <a:latin typeface="Times New Roman" pitchFamily="18" charset="0"/>
                <a:cs typeface="Times New Roman" pitchFamily="18" charset="0"/>
              </a:rPr>
              <a:t>Clathrin</a:t>
            </a:r>
            <a:r>
              <a:rPr lang="en-US" dirty="0" smtClean="0">
                <a:latin typeface="Times New Roman" pitchFamily="18" charset="0"/>
                <a:cs typeface="Times New Roman" pitchFamily="18" charset="0"/>
              </a:rPr>
              <a:t> was first isolated and named by Barbara </a:t>
            </a:r>
            <a:r>
              <a:rPr lang="en-US" dirty="0" err="1" smtClean="0">
                <a:latin typeface="Times New Roman" pitchFamily="18" charset="0"/>
                <a:cs typeface="Times New Roman" pitchFamily="18" charset="0"/>
              </a:rPr>
              <a:t>Pearse</a:t>
            </a:r>
            <a:r>
              <a:rPr lang="en-US" dirty="0" smtClean="0">
                <a:latin typeface="Times New Roman" pitchFamily="18" charset="0"/>
                <a:cs typeface="Times New Roman" pitchFamily="18" charset="0"/>
              </a:rPr>
              <a:t> in 1976. </a:t>
            </a:r>
          </a:p>
          <a:p>
            <a:pPr algn="just">
              <a:lnSpc>
                <a:spcPct val="170000"/>
              </a:lnSpc>
            </a:pPr>
            <a:r>
              <a:rPr lang="en-US" dirty="0" smtClean="0">
                <a:latin typeface="Times New Roman" pitchFamily="18" charset="0"/>
                <a:cs typeface="Times New Roman" pitchFamily="18" charset="0"/>
              </a:rPr>
              <a:t>It forms a </a:t>
            </a:r>
            <a:r>
              <a:rPr lang="en-US" dirty="0" err="1" smtClean="0">
                <a:latin typeface="Times New Roman" pitchFamily="18" charset="0"/>
                <a:cs typeface="Times New Roman" pitchFamily="18" charset="0"/>
              </a:rPr>
              <a:t>triskelion</a:t>
            </a:r>
            <a:r>
              <a:rPr lang="en-US" dirty="0" smtClean="0">
                <a:latin typeface="Times New Roman" pitchFamily="18" charset="0"/>
                <a:cs typeface="Times New Roman" pitchFamily="18" charset="0"/>
              </a:rPr>
              <a:t> shape composed of three </a:t>
            </a:r>
            <a:r>
              <a:rPr lang="en-US" dirty="0" err="1" smtClean="0">
                <a:latin typeface="Times New Roman" pitchFamily="18" charset="0"/>
                <a:cs typeface="Times New Roman" pitchFamily="18" charset="0"/>
              </a:rPr>
              <a:t>clathrin</a:t>
            </a:r>
            <a:r>
              <a:rPr lang="en-US" dirty="0" smtClean="0">
                <a:latin typeface="Times New Roman" pitchFamily="18" charset="0"/>
                <a:cs typeface="Times New Roman" pitchFamily="18" charset="0"/>
              </a:rPr>
              <a:t> heavy chains and three light chains. </a:t>
            </a:r>
          </a:p>
          <a:p>
            <a:pPr algn="just">
              <a:lnSpc>
                <a:spcPct val="170000"/>
              </a:lnSpc>
            </a:pPr>
            <a:r>
              <a:rPr lang="en-US" dirty="0" smtClean="0">
                <a:latin typeface="Times New Roman" pitchFamily="18" charset="0"/>
                <a:cs typeface="Times New Roman" pitchFamily="18" charset="0"/>
              </a:rPr>
              <a:t>They form a polyhedral lattice that surrounds the vesicle.</a:t>
            </a:r>
            <a:endParaRPr lang="en-US" dirty="0"/>
          </a:p>
        </p:txBody>
      </p:sp>
      <p:pic>
        <p:nvPicPr>
          <p:cNvPr id="1026" name="Picture 2" descr="Image result for clathrin"/>
          <p:cNvPicPr>
            <a:picLocks noChangeAspect="1" noChangeArrowheads="1"/>
          </p:cNvPicPr>
          <p:nvPr/>
        </p:nvPicPr>
        <p:blipFill>
          <a:blip r:embed="rId2"/>
          <a:srcRect/>
          <a:stretch>
            <a:fillRect/>
          </a:stretch>
        </p:blipFill>
        <p:spPr bwMode="auto">
          <a:xfrm>
            <a:off x="1828800" y="4343400"/>
            <a:ext cx="6400800" cy="2514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228600"/>
            <a:ext cx="8001000" cy="566822"/>
          </a:xfrm>
          <a:prstGeom prst="rect">
            <a:avLst/>
          </a:prstGeom>
        </p:spPr>
        <p:txBody>
          <a:bodyPr vert="horz" wrap="square" lIns="0" tIns="12700" rIns="0" bIns="0" rtlCol="0">
            <a:spAutoFit/>
          </a:bodyPr>
          <a:lstStyle/>
          <a:p>
            <a:pPr marL="12700" marR="5080">
              <a:lnSpc>
                <a:spcPct val="100000"/>
              </a:lnSpc>
              <a:spcBef>
                <a:spcPts val="100"/>
              </a:spcBef>
            </a:pPr>
            <a:r>
              <a:rPr sz="3600" b="1" i="1" spc="-5" dirty="0">
                <a:latin typeface="Times New Roman"/>
                <a:cs typeface="Times New Roman"/>
              </a:rPr>
              <a:t>Steps Of Receptor</a:t>
            </a:r>
            <a:r>
              <a:rPr sz="3600" b="1" i="1" spc="-50" dirty="0">
                <a:latin typeface="Times New Roman"/>
                <a:cs typeface="Times New Roman"/>
              </a:rPr>
              <a:t> </a:t>
            </a:r>
            <a:r>
              <a:rPr sz="3600" b="1" i="1" spc="-5" dirty="0">
                <a:latin typeface="Times New Roman"/>
                <a:cs typeface="Times New Roman"/>
              </a:rPr>
              <a:t>Mediated  </a:t>
            </a:r>
            <a:r>
              <a:rPr sz="3600" b="1" i="1" spc="-5">
                <a:latin typeface="Times New Roman"/>
                <a:cs typeface="Times New Roman"/>
              </a:rPr>
              <a:t>Endocytosis</a:t>
            </a:r>
            <a:endParaRPr sz="3600">
              <a:latin typeface="Times New Roman"/>
              <a:cs typeface="Times New Roman"/>
            </a:endParaRPr>
          </a:p>
        </p:txBody>
      </p:sp>
      <p:sp>
        <p:nvSpPr>
          <p:cNvPr id="3" name="object 3"/>
          <p:cNvSpPr txBox="1"/>
          <p:nvPr/>
        </p:nvSpPr>
        <p:spPr>
          <a:xfrm>
            <a:off x="535940" y="1633220"/>
            <a:ext cx="1043305" cy="452120"/>
          </a:xfrm>
          <a:prstGeom prst="rect">
            <a:avLst/>
          </a:prstGeom>
        </p:spPr>
        <p:txBody>
          <a:bodyPr vert="horz" wrap="square" lIns="0" tIns="12700" rIns="0" bIns="0" rtlCol="0">
            <a:spAutoFit/>
          </a:bodyPr>
          <a:lstStyle/>
          <a:p>
            <a:pPr marL="12700">
              <a:lnSpc>
                <a:spcPct val="100000"/>
              </a:lnSpc>
              <a:spcBef>
                <a:spcPts val="100"/>
              </a:spcBef>
            </a:pPr>
            <a:r>
              <a:rPr sz="2800" b="1" i="1" spc="-5" dirty="0">
                <a:latin typeface="Times New Roman"/>
                <a:cs typeface="Times New Roman"/>
              </a:rPr>
              <a:t>Step</a:t>
            </a:r>
            <a:r>
              <a:rPr sz="2800" b="1" i="1" spc="-100" dirty="0">
                <a:latin typeface="Times New Roman"/>
                <a:cs typeface="Times New Roman"/>
              </a:rPr>
              <a:t> </a:t>
            </a:r>
            <a:r>
              <a:rPr sz="2800" b="1" i="1" spc="10" dirty="0">
                <a:latin typeface="Times New Roman"/>
                <a:cs typeface="Times New Roman"/>
              </a:rPr>
              <a:t>1</a:t>
            </a:r>
            <a:r>
              <a:rPr sz="2800" b="1" spc="10" dirty="0">
                <a:latin typeface="Times New Roman"/>
                <a:cs typeface="Times New Roman"/>
              </a:rPr>
              <a:t>:</a:t>
            </a:r>
            <a:endParaRPr sz="2800">
              <a:latin typeface="Times New Roman"/>
              <a:cs typeface="Times New Roman"/>
            </a:endParaRPr>
          </a:p>
        </p:txBody>
      </p:sp>
      <p:sp>
        <p:nvSpPr>
          <p:cNvPr id="4" name="object 4"/>
          <p:cNvSpPr/>
          <p:nvPr/>
        </p:nvSpPr>
        <p:spPr>
          <a:xfrm>
            <a:off x="971550" y="2277110"/>
            <a:ext cx="7129780" cy="367284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165600" y="2505710"/>
            <a:ext cx="5080" cy="457200"/>
          </a:xfrm>
          <a:custGeom>
            <a:avLst/>
            <a:gdLst/>
            <a:ahLst/>
            <a:cxnLst/>
            <a:rect l="l" t="t" r="r" b="b"/>
            <a:pathLst>
              <a:path w="5079" h="457200">
                <a:moveTo>
                  <a:pt x="0" y="0"/>
                </a:moveTo>
                <a:lnTo>
                  <a:pt x="5079" y="457200"/>
                </a:lnTo>
              </a:path>
            </a:pathLst>
          </a:custGeom>
          <a:ln w="6469">
            <a:solidFill>
              <a:srgbClr val="000000"/>
            </a:solidFill>
          </a:ln>
        </p:spPr>
        <p:txBody>
          <a:bodyPr wrap="square" lIns="0" tIns="0" rIns="0" bIns="0" rtlCol="0"/>
          <a:lstStyle/>
          <a:p>
            <a:endParaRPr/>
          </a:p>
        </p:txBody>
      </p:sp>
      <p:sp>
        <p:nvSpPr>
          <p:cNvPr id="6" name="object 6"/>
          <p:cNvSpPr/>
          <p:nvPr/>
        </p:nvSpPr>
        <p:spPr>
          <a:xfrm>
            <a:off x="4142740" y="3473450"/>
            <a:ext cx="1270" cy="215900"/>
          </a:xfrm>
          <a:custGeom>
            <a:avLst/>
            <a:gdLst/>
            <a:ahLst/>
            <a:cxnLst/>
            <a:rect l="l" t="t" r="r" b="b"/>
            <a:pathLst>
              <a:path w="1270" h="215900">
                <a:moveTo>
                  <a:pt x="0" y="215900"/>
                </a:moveTo>
                <a:lnTo>
                  <a:pt x="1270" y="0"/>
                </a:lnTo>
              </a:path>
            </a:pathLst>
          </a:custGeom>
          <a:ln w="6469">
            <a:solidFill>
              <a:srgbClr val="000000"/>
            </a:solidFill>
          </a:ln>
        </p:spPr>
        <p:txBody>
          <a:bodyPr wrap="square" lIns="0" tIns="0" rIns="0" bIns="0" rtlCol="0"/>
          <a:lstStyle/>
          <a:p>
            <a:endParaRPr/>
          </a:p>
        </p:txBody>
      </p:sp>
      <p:sp>
        <p:nvSpPr>
          <p:cNvPr id="7" name="object 7"/>
          <p:cNvSpPr txBox="1"/>
          <p:nvPr/>
        </p:nvSpPr>
        <p:spPr>
          <a:xfrm>
            <a:off x="3949700" y="2322829"/>
            <a:ext cx="245364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Ligand binds </a:t>
            </a:r>
            <a:r>
              <a:rPr sz="1100" b="1" dirty="0">
                <a:latin typeface="Arial"/>
                <a:cs typeface="Arial"/>
              </a:rPr>
              <a:t>to membrane</a:t>
            </a:r>
            <a:r>
              <a:rPr sz="1100" b="1" spc="-10" dirty="0">
                <a:latin typeface="Arial"/>
                <a:cs typeface="Arial"/>
              </a:rPr>
              <a:t> </a:t>
            </a:r>
            <a:r>
              <a:rPr sz="1100" b="1" spc="-5" dirty="0">
                <a:latin typeface="Arial"/>
                <a:cs typeface="Arial"/>
              </a:rPr>
              <a:t>receptor.</a:t>
            </a:r>
            <a:endParaRPr sz="1100">
              <a:latin typeface="Arial"/>
              <a:cs typeface="Arial"/>
            </a:endParaRPr>
          </a:p>
        </p:txBody>
      </p:sp>
      <p:sp>
        <p:nvSpPr>
          <p:cNvPr id="8" name="object 8"/>
          <p:cNvSpPr txBox="1"/>
          <p:nvPr/>
        </p:nvSpPr>
        <p:spPr>
          <a:xfrm>
            <a:off x="6761480" y="2320290"/>
            <a:ext cx="120332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Extracellular</a:t>
            </a:r>
            <a:r>
              <a:rPr sz="1100" b="1" i="1" spc="-30" dirty="0">
                <a:latin typeface="Arial"/>
                <a:cs typeface="Arial"/>
              </a:rPr>
              <a:t> </a:t>
            </a:r>
            <a:r>
              <a:rPr sz="1100" b="1" i="1" dirty="0">
                <a:latin typeface="Arial"/>
                <a:cs typeface="Arial"/>
              </a:rPr>
              <a:t>fluid</a:t>
            </a:r>
            <a:endParaRPr sz="1100">
              <a:latin typeface="Arial"/>
              <a:cs typeface="Arial"/>
            </a:endParaRPr>
          </a:p>
        </p:txBody>
      </p:sp>
      <p:sp>
        <p:nvSpPr>
          <p:cNvPr id="9" name="object 9"/>
          <p:cNvSpPr txBox="1"/>
          <p:nvPr/>
        </p:nvSpPr>
        <p:spPr>
          <a:xfrm>
            <a:off x="6811009" y="5623559"/>
            <a:ext cx="1158875" cy="193040"/>
          </a:xfrm>
          <a:prstGeom prst="rect">
            <a:avLst/>
          </a:prstGeom>
        </p:spPr>
        <p:txBody>
          <a:bodyPr vert="horz" wrap="square" lIns="0" tIns="12700" rIns="0" bIns="0" rtlCol="0">
            <a:spAutoFit/>
          </a:bodyPr>
          <a:lstStyle/>
          <a:p>
            <a:pPr marL="12700">
              <a:lnSpc>
                <a:spcPct val="100000"/>
              </a:lnSpc>
              <a:spcBef>
                <a:spcPts val="100"/>
              </a:spcBef>
            </a:pPr>
            <a:r>
              <a:rPr sz="1100" b="1" i="1" dirty="0">
                <a:latin typeface="Arial"/>
                <a:cs typeface="Arial"/>
              </a:rPr>
              <a:t>Intracellular</a:t>
            </a:r>
            <a:r>
              <a:rPr sz="1100" b="1" i="1" spc="-65" dirty="0">
                <a:latin typeface="Arial"/>
                <a:cs typeface="Arial"/>
              </a:rPr>
              <a:t> </a:t>
            </a:r>
            <a:r>
              <a:rPr sz="1100" b="1" i="1" dirty="0">
                <a:latin typeface="Arial"/>
                <a:cs typeface="Arial"/>
              </a:rPr>
              <a:t>fluid</a:t>
            </a:r>
            <a:endParaRPr sz="1100">
              <a:latin typeface="Arial"/>
              <a:cs typeface="Arial"/>
            </a:endParaRPr>
          </a:p>
        </p:txBody>
      </p:sp>
      <p:sp>
        <p:nvSpPr>
          <p:cNvPr id="10" name="object 10"/>
          <p:cNvSpPr txBox="1"/>
          <p:nvPr/>
        </p:nvSpPr>
        <p:spPr>
          <a:xfrm>
            <a:off x="3806190" y="3661409"/>
            <a:ext cx="63246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Receptor</a:t>
            </a:r>
            <a:endParaRPr sz="1100">
              <a:latin typeface="Arial"/>
              <a:cs typeface="Arial"/>
            </a:endParaRPr>
          </a:p>
        </p:txBody>
      </p:sp>
      <p:sp>
        <p:nvSpPr>
          <p:cNvPr id="11" name="object 11"/>
          <p:cNvSpPr/>
          <p:nvPr/>
        </p:nvSpPr>
        <p:spPr>
          <a:xfrm>
            <a:off x="3648709" y="2327910"/>
            <a:ext cx="198119" cy="147319"/>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3696970" y="230505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1</a:t>
            </a:r>
            <a:endParaRPr sz="11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809" y="321309"/>
            <a:ext cx="1055370" cy="513080"/>
          </a:xfrm>
          <a:prstGeom prst="rect">
            <a:avLst/>
          </a:prstGeom>
        </p:spPr>
        <p:txBody>
          <a:bodyPr vert="horz" wrap="square" lIns="0" tIns="12700" rIns="0" bIns="0" rtlCol="0">
            <a:spAutoFit/>
          </a:bodyPr>
          <a:lstStyle/>
          <a:p>
            <a:pPr marL="12700">
              <a:lnSpc>
                <a:spcPct val="100000"/>
              </a:lnSpc>
              <a:spcBef>
                <a:spcPts val="100"/>
              </a:spcBef>
            </a:pPr>
            <a:r>
              <a:rPr sz="3200" b="1" i="1" dirty="0">
                <a:latin typeface="Times New Roman"/>
                <a:cs typeface="Times New Roman"/>
              </a:rPr>
              <a:t>Step</a:t>
            </a:r>
            <a:r>
              <a:rPr sz="3200" b="1" i="1" spc="-80" dirty="0">
                <a:latin typeface="Times New Roman"/>
                <a:cs typeface="Times New Roman"/>
              </a:rPr>
              <a:t> </a:t>
            </a:r>
            <a:r>
              <a:rPr sz="3200" b="1" i="1" dirty="0">
                <a:latin typeface="Times New Roman"/>
                <a:cs typeface="Times New Roman"/>
              </a:rPr>
              <a:t>2</a:t>
            </a:r>
            <a:endParaRPr sz="3200">
              <a:latin typeface="Times New Roman"/>
              <a:cs typeface="Times New Roman"/>
            </a:endParaRPr>
          </a:p>
        </p:txBody>
      </p:sp>
      <p:sp>
        <p:nvSpPr>
          <p:cNvPr id="3" name="object 3"/>
          <p:cNvSpPr/>
          <p:nvPr/>
        </p:nvSpPr>
        <p:spPr>
          <a:xfrm>
            <a:off x="179070" y="927100"/>
            <a:ext cx="8713470" cy="52565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98159" y="2943860"/>
            <a:ext cx="378460" cy="427990"/>
          </a:xfrm>
          <a:custGeom>
            <a:avLst/>
            <a:gdLst/>
            <a:ahLst/>
            <a:cxnLst/>
            <a:rect l="l" t="t" r="r" b="b"/>
            <a:pathLst>
              <a:path w="378460" h="427989">
                <a:moveTo>
                  <a:pt x="0" y="427989"/>
                </a:moveTo>
                <a:lnTo>
                  <a:pt x="378460" y="0"/>
                </a:lnTo>
              </a:path>
            </a:pathLst>
          </a:custGeom>
          <a:ln w="6469">
            <a:solidFill>
              <a:srgbClr val="000000"/>
            </a:solidFill>
          </a:ln>
        </p:spPr>
        <p:txBody>
          <a:bodyPr wrap="square" lIns="0" tIns="0" rIns="0" bIns="0" rtlCol="0"/>
          <a:lstStyle/>
          <a:p>
            <a:endParaRPr/>
          </a:p>
        </p:txBody>
      </p:sp>
      <p:sp>
        <p:nvSpPr>
          <p:cNvPr id="5" name="object 5"/>
          <p:cNvSpPr/>
          <p:nvPr/>
        </p:nvSpPr>
        <p:spPr>
          <a:xfrm>
            <a:off x="4394200" y="1271269"/>
            <a:ext cx="6350" cy="652780"/>
          </a:xfrm>
          <a:custGeom>
            <a:avLst/>
            <a:gdLst/>
            <a:ahLst/>
            <a:cxnLst/>
            <a:rect l="l" t="t" r="r" b="b"/>
            <a:pathLst>
              <a:path w="6350" h="652780">
                <a:moveTo>
                  <a:pt x="0" y="0"/>
                </a:moveTo>
                <a:lnTo>
                  <a:pt x="6350" y="652779"/>
                </a:lnTo>
              </a:path>
            </a:pathLst>
          </a:custGeom>
          <a:ln w="6469">
            <a:solidFill>
              <a:srgbClr val="000000"/>
            </a:solidFill>
          </a:ln>
        </p:spPr>
        <p:txBody>
          <a:bodyPr wrap="square" lIns="0" tIns="0" rIns="0" bIns="0" rtlCol="0"/>
          <a:lstStyle/>
          <a:p>
            <a:endParaRPr/>
          </a:p>
        </p:txBody>
      </p:sp>
      <p:sp>
        <p:nvSpPr>
          <p:cNvPr id="6" name="object 6"/>
          <p:cNvSpPr/>
          <p:nvPr/>
        </p:nvSpPr>
        <p:spPr>
          <a:xfrm>
            <a:off x="5189220" y="1751329"/>
            <a:ext cx="2540" cy="534670"/>
          </a:xfrm>
          <a:custGeom>
            <a:avLst/>
            <a:gdLst/>
            <a:ahLst/>
            <a:cxnLst/>
            <a:rect l="l" t="t" r="r" b="b"/>
            <a:pathLst>
              <a:path w="2539" h="534669">
                <a:moveTo>
                  <a:pt x="0" y="0"/>
                </a:moveTo>
                <a:lnTo>
                  <a:pt x="2539" y="534670"/>
                </a:lnTo>
              </a:path>
            </a:pathLst>
          </a:custGeom>
          <a:ln w="6469">
            <a:solidFill>
              <a:srgbClr val="000000"/>
            </a:solidFill>
          </a:ln>
        </p:spPr>
        <p:txBody>
          <a:bodyPr wrap="square" lIns="0" tIns="0" rIns="0" bIns="0" rtlCol="0"/>
          <a:lstStyle/>
          <a:p>
            <a:endParaRPr/>
          </a:p>
        </p:txBody>
      </p:sp>
      <p:sp>
        <p:nvSpPr>
          <p:cNvPr id="7" name="object 7"/>
          <p:cNvSpPr/>
          <p:nvPr/>
        </p:nvSpPr>
        <p:spPr>
          <a:xfrm>
            <a:off x="5492750" y="2275839"/>
            <a:ext cx="1240790" cy="170180"/>
          </a:xfrm>
          <a:custGeom>
            <a:avLst/>
            <a:gdLst/>
            <a:ahLst/>
            <a:cxnLst/>
            <a:rect l="l" t="t" r="r" b="b"/>
            <a:pathLst>
              <a:path w="1240790" h="170180">
                <a:moveTo>
                  <a:pt x="0" y="170180"/>
                </a:moveTo>
                <a:lnTo>
                  <a:pt x="3810" y="45720"/>
                </a:lnTo>
                <a:lnTo>
                  <a:pt x="1240790" y="0"/>
                </a:lnTo>
                <a:lnTo>
                  <a:pt x="1239520" y="121920"/>
                </a:lnTo>
              </a:path>
            </a:pathLst>
          </a:custGeom>
          <a:ln w="6469">
            <a:solidFill>
              <a:srgbClr val="000000"/>
            </a:solidFill>
          </a:ln>
        </p:spPr>
        <p:txBody>
          <a:bodyPr wrap="square" lIns="0" tIns="0" rIns="0" bIns="0" rtlCol="0"/>
          <a:lstStyle/>
          <a:p>
            <a:endParaRPr/>
          </a:p>
        </p:txBody>
      </p:sp>
      <p:sp>
        <p:nvSpPr>
          <p:cNvPr id="8" name="object 8"/>
          <p:cNvSpPr/>
          <p:nvPr/>
        </p:nvSpPr>
        <p:spPr>
          <a:xfrm>
            <a:off x="6134100" y="2195829"/>
            <a:ext cx="1270" cy="99060"/>
          </a:xfrm>
          <a:custGeom>
            <a:avLst/>
            <a:gdLst/>
            <a:ahLst/>
            <a:cxnLst/>
            <a:rect l="l" t="t" r="r" b="b"/>
            <a:pathLst>
              <a:path w="1270" h="99060">
                <a:moveTo>
                  <a:pt x="0" y="0"/>
                </a:moveTo>
                <a:lnTo>
                  <a:pt x="1270" y="99060"/>
                </a:lnTo>
              </a:path>
            </a:pathLst>
          </a:custGeom>
          <a:ln w="6469">
            <a:solidFill>
              <a:srgbClr val="000000"/>
            </a:solidFill>
          </a:ln>
        </p:spPr>
        <p:txBody>
          <a:bodyPr wrap="square" lIns="0" tIns="0" rIns="0" bIns="0" rtlCol="0"/>
          <a:lstStyle/>
          <a:p>
            <a:endParaRPr/>
          </a:p>
        </p:txBody>
      </p:sp>
      <p:sp>
        <p:nvSpPr>
          <p:cNvPr id="9" name="object 9"/>
          <p:cNvSpPr/>
          <p:nvPr/>
        </p:nvSpPr>
        <p:spPr>
          <a:xfrm>
            <a:off x="4368800" y="2651760"/>
            <a:ext cx="1270" cy="307340"/>
          </a:xfrm>
          <a:custGeom>
            <a:avLst/>
            <a:gdLst/>
            <a:ahLst/>
            <a:cxnLst/>
            <a:rect l="l" t="t" r="r" b="b"/>
            <a:pathLst>
              <a:path w="1270" h="307339">
                <a:moveTo>
                  <a:pt x="0" y="307339"/>
                </a:moveTo>
                <a:lnTo>
                  <a:pt x="1270" y="0"/>
                </a:lnTo>
              </a:path>
            </a:pathLst>
          </a:custGeom>
          <a:ln w="6469">
            <a:solidFill>
              <a:srgbClr val="000000"/>
            </a:solidFill>
          </a:ln>
        </p:spPr>
        <p:txBody>
          <a:bodyPr wrap="square" lIns="0" tIns="0" rIns="0" bIns="0" rtlCol="0"/>
          <a:lstStyle/>
          <a:p>
            <a:endParaRPr/>
          </a:p>
        </p:txBody>
      </p:sp>
      <p:sp>
        <p:nvSpPr>
          <p:cNvPr id="10" name="object 10"/>
          <p:cNvSpPr txBox="1"/>
          <p:nvPr/>
        </p:nvSpPr>
        <p:spPr>
          <a:xfrm>
            <a:off x="4323079" y="1014729"/>
            <a:ext cx="2455545"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Ligand binds </a:t>
            </a:r>
            <a:r>
              <a:rPr sz="1100" b="1" dirty="0">
                <a:latin typeface="Arial"/>
                <a:cs typeface="Arial"/>
              </a:rPr>
              <a:t>to membrane </a:t>
            </a:r>
            <a:r>
              <a:rPr sz="1100" b="1" spc="-5" dirty="0">
                <a:latin typeface="Arial"/>
                <a:cs typeface="Arial"/>
              </a:rPr>
              <a:t>receptor.</a:t>
            </a:r>
            <a:endParaRPr sz="1100">
              <a:latin typeface="Arial"/>
              <a:cs typeface="Arial"/>
            </a:endParaRPr>
          </a:p>
        </p:txBody>
      </p:sp>
      <p:sp>
        <p:nvSpPr>
          <p:cNvPr id="11" name="object 11"/>
          <p:cNvSpPr txBox="1"/>
          <p:nvPr/>
        </p:nvSpPr>
        <p:spPr>
          <a:xfrm>
            <a:off x="5797550" y="1818640"/>
            <a:ext cx="687705" cy="360680"/>
          </a:xfrm>
          <a:prstGeom prst="rect">
            <a:avLst/>
          </a:prstGeom>
        </p:spPr>
        <p:txBody>
          <a:bodyPr vert="horz" wrap="square" lIns="0" tIns="12700" rIns="0" bIns="0" rtlCol="0">
            <a:spAutoFit/>
          </a:bodyPr>
          <a:lstStyle/>
          <a:p>
            <a:pPr marL="12700" marR="5080" indent="43180">
              <a:lnSpc>
                <a:spcPct val="100000"/>
              </a:lnSpc>
              <a:spcBef>
                <a:spcPts val="100"/>
              </a:spcBef>
            </a:pPr>
            <a:r>
              <a:rPr sz="1100" b="1" dirty="0">
                <a:latin typeface="Arial"/>
                <a:cs typeface="Arial"/>
              </a:rPr>
              <a:t>Clathrin-  </a:t>
            </a:r>
            <a:r>
              <a:rPr sz="1100" b="1" spc="-5" dirty="0">
                <a:latin typeface="Arial"/>
                <a:cs typeface="Arial"/>
              </a:rPr>
              <a:t>coated</a:t>
            </a:r>
            <a:r>
              <a:rPr sz="1100" b="1" spc="-55" dirty="0">
                <a:latin typeface="Arial"/>
                <a:cs typeface="Arial"/>
              </a:rPr>
              <a:t> </a:t>
            </a:r>
            <a:r>
              <a:rPr sz="1100" b="1" spc="-5" dirty="0">
                <a:latin typeface="Arial"/>
                <a:cs typeface="Arial"/>
              </a:rPr>
              <a:t>pit</a:t>
            </a:r>
            <a:endParaRPr sz="1100">
              <a:latin typeface="Arial"/>
              <a:cs typeface="Arial"/>
            </a:endParaRPr>
          </a:p>
        </p:txBody>
      </p:sp>
      <p:sp>
        <p:nvSpPr>
          <p:cNvPr id="12" name="object 12"/>
          <p:cNvSpPr txBox="1"/>
          <p:nvPr/>
        </p:nvSpPr>
        <p:spPr>
          <a:xfrm>
            <a:off x="7447280" y="1012190"/>
            <a:ext cx="120459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Extracellular</a:t>
            </a:r>
            <a:r>
              <a:rPr sz="1100" b="1" i="1" spc="-25" dirty="0">
                <a:latin typeface="Arial"/>
                <a:cs typeface="Arial"/>
              </a:rPr>
              <a:t> </a:t>
            </a:r>
            <a:r>
              <a:rPr sz="1100" b="1" i="1" dirty="0">
                <a:latin typeface="Arial"/>
                <a:cs typeface="Arial"/>
              </a:rPr>
              <a:t>fluid</a:t>
            </a:r>
            <a:endParaRPr sz="1100">
              <a:latin typeface="Arial"/>
              <a:cs typeface="Arial"/>
            </a:endParaRPr>
          </a:p>
        </p:txBody>
      </p:sp>
      <p:sp>
        <p:nvSpPr>
          <p:cNvPr id="13" name="object 13"/>
          <p:cNvSpPr txBox="1"/>
          <p:nvPr/>
        </p:nvSpPr>
        <p:spPr>
          <a:xfrm>
            <a:off x="7500619" y="5722620"/>
            <a:ext cx="1158240" cy="193040"/>
          </a:xfrm>
          <a:prstGeom prst="rect">
            <a:avLst/>
          </a:prstGeom>
        </p:spPr>
        <p:txBody>
          <a:bodyPr vert="horz" wrap="square" lIns="0" tIns="12700" rIns="0" bIns="0" rtlCol="0">
            <a:spAutoFit/>
          </a:bodyPr>
          <a:lstStyle/>
          <a:p>
            <a:pPr marL="12700">
              <a:lnSpc>
                <a:spcPct val="100000"/>
              </a:lnSpc>
              <a:spcBef>
                <a:spcPts val="100"/>
              </a:spcBef>
            </a:pPr>
            <a:r>
              <a:rPr sz="1100" b="1" i="1" dirty="0">
                <a:latin typeface="Arial"/>
                <a:cs typeface="Arial"/>
              </a:rPr>
              <a:t>Intracellular</a:t>
            </a:r>
            <a:r>
              <a:rPr sz="1100" b="1" i="1" spc="-65" dirty="0">
                <a:latin typeface="Arial"/>
                <a:cs typeface="Arial"/>
              </a:rPr>
              <a:t> </a:t>
            </a:r>
            <a:r>
              <a:rPr sz="1100" b="1" i="1" dirty="0">
                <a:latin typeface="Arial"/>
                <a:cs typeface="Arial"/>
              </a:rPr>
              <a:t>fluid</a:t>
            </a:r>
            <a:endParaRPr sz="1100">
              <a:latin typeface="Arial"/>
              <a:cs typeface="Arial"/>
            </a:endParaRPr>
          </a:p>
        </p:txBody>
      </p:sp>
      <p:sp>
        <p:nvSpPr>
          <p:cNvPr id="14" name="object 14"/>
          <p:cNvSpPr txBox="1"/>
          <p:nvPr/>
        </p:nvSpPr>
        <p:spPr>
          <a:xfrm>
            <a:off x="5421629" y="1332229"/>
            <a:ext cx="1887220"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Receptor-ligand migrates </a:t>
            </a:r>
            <a:r>
              <a:rPr sz="1100" b="1" dirty="0">
                <a:latin typeface="Arial"/>
                <a:cs typeface="Arial"/>
              </a:rPr>
              <a:t>to  </a:t>
            </a:r>
            <a:r>
              <a:rPr sz="1100" b="1" spc="-5" dirty="0">
                <a:latin typeface="Arial"/>
                <a:cs typeface="Arial"/>
              </a:rPr>
              <a:t>clathrin-coated</a:t>
            </a:r>
            <a:r>
              <a:rPr sz="1100" b="1" spc="5" dirty="0">
                <a:latin typeface="Arial"/>
                <a:cs typeface="Arial"/>
              </a:rPr>
              <a:t> </a:t>
            </a:r>
            <a:r>
              <a:rPr sz="1100" b="1" spc="-5" dirty="0">
                <a:latin typeface="Arial"/>
                <a:cs typeface="Arial"/>
              </a:rPr>
              <a:t>pit.</a:t>
            </a:r>
            <a:endParaRPr sz="1100">
              <a:latin typeface="Arial"/>
              <a:cs typeface="Arial"/>
            </a:endParaRPr>
          </a:p>
        </p:txBody>
      </p:sp>
      <p:sp>
        <p:nvSpPr>
          <p:cNvPr id="15" name="object 15"/>
          <p:cNvSpPr txBox="1"/>
          <p:nvPr/>
        </p:nvSpPr>
        <p:spPr>
          <a:xfrm>
            <a:off x="4029709" y="2924809"/>
            <a:ext cx="1464310" cy="53721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Receptor</a:t>
            </a:r>
            <a:endParaRPr sz="1100">
              <a:latin typeface="Arial"/>
              <a:cs typeface="Arial"/>
            </a:endParaRPr>
          </a:p>
          <a:p>
            <a:pPr>
              <a:lnSpc>
                <a:spcPct val="100000"/>
              </a:lnSpc>
              <a:spcBef>
                <a:spcPts val="10"/>
              </a:spcBef>
            </a:pPr>
            <a:endParaRPr sz="1200">
              <a:latin typeface="Times New Roman"/>
              <a:cs typeface="Times New Roman"/>
            </a:endParaRPr>
          </a:p>
          <a:p>
            <a:pPr marL="920750">
              <a:lnSpc>
                <a:spcPct val="100000"/>
              </a:lnSpc>
            </a:pPr>
            <a:r>
              <a:rPr sz="1100" b="1" spc="-5" dirty="0">
                <a:latin typeface="Arial"/>
                <a:cs typeface="Arial"/>
              </a:rPr>
              <a:t>C</a:t>
            </a:r>
            <a:r>
              <a:rPr sz="1100" b="1" dirty="0">
                <a:latin typeface="Arial"/>
                <a:cs typeface="Arial"/>
              </a:rPr>
              <a:t>l</a:t>
            </a:r>
            <a:r>
              <a:rPr sz="1100" b="1" spc="5" dirty="0">
                <a:latin typeface="Arial"/>
                <a:cs typeface="Arial"/>
              </a:rPr>
              <a:t>a</a:t>
            </a:r>
            <a:r>
              <a:rPr sz="1100" b="1" dirty="0">
                <a:latin typeface="Arial"/>
                <a:cs typeface="Arial"/>
              </a:rPr>
              <a:t>t</a:t>
            </a:r>
            <a:r>
              <a:rPr sz="1100" b="1" spc="-5" dirty="0">
                <a:latin typeface="Arial"/>
                <a:cs typeface="Arial"/>
              </a:rPr>
              <a:t>h</a:t>
            </a:r>
            <a:r>
              <a:rPr sz="1100" b="1" dirty="0">
                <a:latin typeface="Arial"/>
                <a:cs typeface="Arial"/>
              </a:rPr>
              <a:t>r</a:t>
            </a:r>
            <a:r>
              <a:rPr sz="1100" b="1" spc="10" dirty="0">
                <a:latin typeface="Arial"/>
                <a:cs typeface="Arial"/>
              </a:rPr>
              <a:t>i</a:t>
            </a:r>
            <a:r>
              <a:rPr sz="1100" b="1" dirty="0">
                <a:latin typeface="Arial"/>
                <a:cs typeface="Arial"/>
              </a:rPr>
              <a:t>n</a:t>
            </a:r>
            <a:endParaRPr sz="1100">
              <a:latin typeface="Arial"/>
              <a:cs typeface="Arial"/>
            </a:endParaRPr>
          </a:p>
        </p:txBody>
      </p:sp>
      <p:sp>
        <p:nvSpPr>
          <p:cNvPr id="16" name="object 16"/>
          <p:cNvSpPr/>
          <p:nvPr/>
        </p:nvSpPr>
        <p:spPr>
          <a:xfrm>
            <a:off x="3803650" y="1017269"/>
            <a:ext cx="226060" cy="210819"/>
          </a:xfrm>
          <a:prstGeom prst="rect">
            <a:avLst/>
          </a:prstGeom>
          <a:blipFill>
            <a:blip r:embed="rId3" cstate="print"/>
            <a:stretch>
              <a:fillRect/>
            </a:stretch>
          </a:blipFill>
        </p:spPr>
        <p:txBody>
          <a:bodyPr wrap="square" lIns="0" tIns="0" rIns="0" bIns="0" rtlCol="0"/>
          <a:lstStyle/>
          <a:p>
            <a:endParaRPr/>
          </a:p>
        </p:txBody>
      </p:sp>
      <p:sp>
        <p:nvSpPr>
          <p:cNvPr id="17" name="object 17"/>
          <p:cNvSpPr txBox="1"/>
          <p:nvPr/>
        </p:nvSpPr>
        <p:spPr>
          <a:xfrm>
            <a:off x="3864609" y="102615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1</a:t>
            </a:r>
            <a:endParaRPr sz="1100">
              <a:latin typeface="Arial"/>
              <a:cs typeface="Arial"/>
            </a:endParaRPr>
          </a:p>
        </p:txBody>
      </p:sp>
      <p:sp>
        <p:nvSpPr>
          <p:cNvPr id="18" name="object 18"/>
          <p:cNvSpPr/>
          <p:nvPr/>
        </p:nvSpPr>
        <p:spPr>
          <a:xfrm>
            <a:off x="4958079" y="1358900"/>
            <a:ext cx="226060" cy="210820"/>
          </a:xfrm>
          <a:prstGeom prst="rect">
            <a:avLst/>
          </a:prstGeom>
          <a:blipFill>
            <a:blip r:embed="rId4" cstate="print"/>
            <a:stretch>
              <a:fillRect/>
            </a:stretch>
          </a:blipFill>
        </p:spPr>
        <p:txBody>
          <a:bodyPr wrap="square" lIns="0" tIns="0" rIns="0" bIns="0" rtlCol="0"/>
          <a:lstStyle/>
          <a:p>
            <a:endParaRPr/>
          </a:p>
        </p:txBody>
      </p:sp>
      <p:sp>
        <p:nvSpPr>
          <p:cNvPr id="19" name="object 19"/>
          <p:cNvSpPr txBox="1"/>
          <p:nvPr/>
        </p:nvSpPr>
        <p:spPr>
          <a:xfrm>
            <a:off x="5019040" y="136779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2</a:t>
            </a:r>
            <a:endParaRPr sz="11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369" y="335279"/>
            <a:ext cx="1054735" cy="513080"/>
          </a:xfrm>
          <a:prstGeom prst="rect">
            <a:avLst/>
          </a:prstGeom>
        </p:spPr>
        <p:txBody>
          <a:bodyPr vert="horz" wrap="square" lIns="0" tIns="12700" rIns="0" bIns="0" rtlCol="0">
            <a:spAutoFit/>
          </a:bodyPr>
          <a:lstStyle/>
          <a:p>
            <a:pPr marL="12700">
              <a:lnSpc>
                <a:spcPct val="100000"/>
              </a:lnSpc>
              <a:spcBef>
                <a:spcPts val="100"/>
              </a:spcBef>
            </a:pPr>
            <a:r>
              <a:rPr sz="3200" b="1" i="1" spc="-5" dirty="0">
                <a:latin typeface="Times New Roman"/>
                <a:cs typeface="Times New Roman"/>
              </a:rPr>
              <a:t>Step</a:t>
            </a:r>
            <a:r>
              <a:rPr sz="3200" b="1" i="1" spc="-70" dirty="0">
                <a:latin typeface="Times New Roman"/>
                <a:cs typeface="Times New Roman"/>
              </a:rPr>
              <a:t> </a:t>
            </a:r>
            <a:r>
              <a:rPr sz="3200" b="1" i="1" dirty="0">
                <a:latin typeface="Times New Roman"/>
                <a:cs typeface="Times New Roman"/>
              </a:rPr>
              <a:t>3</a:t>
            </a:r>
            <a:endParaRPr sz="3200">
              <a:latin typeface="Times New Roman"/>
              <a:cs typeface="Times New Roman"/>
            </a:endParaRPr>
          </a:p>
        </p:txBody>
      </p:sp>
      <p:sp>
        <p:nvSpPr>
          <p:cNvPr id="3" name="object 3"/>
          <p:cNvSpPr/>
          <p:nvPr/>
        </p:nvSpPr>
        <p:spPr>
          <a:xfrm>
            <a:off x="323850" y="1038860"/>
            <a:ext cx="8467090" cy="522351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68290" y="3032760"/>
            <a:ext cx="392430" cy="426720"/>
          </a:xfrm>
          <a:custGeom>
            <a:avLst/>
            <a:gdLst/>
            <a:ahLst/>
            <a:cxnLst/>
            <a:rect l="l" t="t" r="r" b="b"/>
            <a:pathLst>
              <a:path w="392429" h="426720">
                <a:moveTo>
                  <a:pt x="0" y="426719"/>
                </a:moveTo>
                <a:lnTo>
                  <a:pt x="392430" y="0"/>
                </a:lnTo>
              </a:path>
            </a:pathLst>
          </a:custGeom>
          <a:ln w="6469">
            <a:solidFill>
              <a:srgbClr val="000000"/>
            </a:solidFill>
          </a:ln>
        </p:spPr>
        <p:txBody>
          <a:bodyPr wrap="square" lIns="0" tIns="0" rIns="0" bIns="0" rtlCol="0"/>
          <a:lstStyle/>
          <a:p>
            <a:endParaRPr/>
          </a:p>
        </p:txBody>
      </p:sp>
      <p:sp>
        <p:nvSpPr>
          <p:cNvPr id="5" name="object 5"/>
          <p:cNvSpPr/>
          <p:nvPr/>
        </p:nvSpPr>
        <p:spPr>
          <a:xfrm>
            <a:off x="7801609" y="2284729"/>
            <a:ext cx="2540" cy="506730"/>
          </a:xfrm>
          <a:custGeom>
            <a:avLst/>
            <a:gdLst/>
            <a:ahLst/>
            <a:cxnLst/>
            <a:rect l="l" t="t" r="r" b="b"/>
            <a:pathLst>
              <a:path w="2540" h="506730">
                <a:moveTo>
                  <a:pt x="0" y="0"/>
                </a:moveTo>
                <a:lnTo>
                  <a:pt x="2540" y="506730"/>
                </a:lnTo>
              </a:path>
            </a:pathLst>
          </a:custGeom>
          <a:ln w="6469">
            <a:solidFill>
              <a:srgbClr val="000000"/>
            </a:solidFill>
          </a:ln>
        </p:spPr>
        <p:txBody>
          <a:bodyPr wrap="square" lIns="0" tIns="0" rIns="0" bIns="0" rtlCol="0"/>
          <a:lstStyle/>
          <a:p>
            <a:endParaRPr/>
          </a:p>
        </p:txBody>
      </p:sp>
      <p:sp>
        <p:nvSpPr>
          <p:cNvPr id="6" name="object 6"/>
          <p:cNvSpPr/>
          <p:nvPr/>
        </p:nvSpPr>
        <p:spPr>
          <a:xfrm>
            <a:off x="4116070" y="1366519"/>
            <a:ext cx="7620" cy="648970"/>
          </a:xfrm>
          <a:custGeom>
            <a:avLst/>
            <a:gdLst/>
            <a:ahLst/>
            <a:cxnLst/>
            <a:rect l="l" t="t" r="r" b="b"/>
            <a:pathLst>
              <a:path w="7620" h="648969">
                <a:moveTo>
                  <a:pt x="0" y="0"/>
                </a:moveTo>
                <a:lnTo>
                  <a:pt x="7619" y="648969"/>
                </a:lnTo>
              </a:path>
            </a:pathLst>
          </a:custGeom>
          <a:ln w="6469">
            <a:solidFill>
              <a:srgbClr val="000000"/>
            </a:solidFill>
          </a:ln>
        </p:spPr>
        <p:txBody>
          <a:bodyPr wrap="square" lIns="0" tIns="0" rIns="0" bIns="0" rtlCol="0"/>
          <a:lstStyle/>
          <a:p>
            <a:endParaRPr/>
          </a:p>
        </p:txBody>
      </p:sp>
      <p:sp>
        <p:nvSpPr>
          <p:cNvPr id="7" name="object 7"/>
          <p:cNvSpPr/>
          <p:nvPr/>
        </p:nvSpPr>
        <p:spPr>
          <a:xfrm>
            <a:off x="4942840" y="1844039"/>
            <a:ext cx="3810" cy="533400"/>
          </a:xfrm>
          <a:custGeom>
            <a:avLst/>
            <a:gdLst/>
            <a:ahLst/>
            <a:cxnLst/>
            <a:rect l="l" t="t" r="r" b="b"/>
            <a:pathLst>
              <a:path w="3810" h="533400">
                <a:moveTo>
                  <a:pt x="0" y="0"/>
                </a:moveTo>
                <a:lnTo>
                  <a:pt x="3810" y="533400"/>
                </a:lnTo>
              </a:path>
            </a:pathLst>
          </a:custGeom>
          <a:ln w="6469">
            <a:solidFill>
              <a:srgbClr val="000000"/>
            </a:solidFill>
          </a:ln>
        </p:spPr>
        <p:txBody>
          <a:bodyPr wrap="square" lIns="0" tIns="0" rIns="0" bIns="0" rtlCol="0"/>
          <a:lstStyle/>
          <a:p>
            <a:endParaRPr/>
          </a:p>
        </p:txBody>
      </p:sp>
      <p:sp>
        <p:nvSpPr>
          <p:cNvPr id="8" name="object 8"/>
          <p:cNvSpPr/>
          <p:nvPr/>
        </p:nvSpPr>
        <p:spPr>
          <a:xfrm>
            <a:off x="5269229" y="2352039"/>
            <a:ext cx="1267460" cy="199390"/>
          </a:xfrm>
          <a:custGeom>
            <a:avLst/>
            <a:gdLst/>
            <a:ahLst/>
            <a:cxnLst/>
            <a:rect l="l" t="t" r="r" b="b"/>
            <a:pathLst>
              <a:path w="1267459" h="199389">
                <a:moveTo>
                  <a:pt x="0" y="199389"/>
                </a:moveTo>
                <a:lnTo>
                  <a:pt x="7620" y="72389"/>
                </a:lnTo>
                <a:lnTo>
                  <a:pt x="1267460" y="0"/>
                </a:lnTo>
                <a:lnTo>
                  <a:pt x="1262379" y="124460"/>
                </a:lnTo>
              </a:path>
            </a:pathLst>
          </a:custGeom>
          <a:ln w="6469">
            <a:solidFill>
              <a:srgbClr val="000000"/>
            </a:solidFill>
          </a:ln>
        </p:spPr>
        <p:txBody>
          <a:bodyPr wrap="square" lIns="0" tIns="0" rIns="0" bIns="0" rtlCol="0"/>
          <a:lstStyle/>
          <a:p>
            <a:endParaRPr/>
          </a:p>
        </p:txBody>
      </p:sp>
      <p:sp>
        <p:nvSpPr>
          <p:cNvPr id="9" name="object 9"/>
          <p:cNvSpPr/>
          <p:nvPr/>
        </p:nvSpPr>
        <p:spPr>
          <a:xfrm>
            <a:off x="5924550" y="2287270"/>
            <a:ext cx="1270" cy="99060"/>
          </a:xfrm>
          <a:custGeom>
            <a:avLst/>
            <a:gdLst/>
            <a:ahLst/>
            <a:cxnLst/>
            <a:rect l="l" t="t" r="r" b="b"/>
            <a:pathLst>
              <a:path w="1270" h="99060">
                <a:moveTo>
                  <a:pt x="0" y="0"/>
                </a:moveTo>
                <a:lnTo>
                  <a:pt x="1270" y="99059"/>
                </a:lnTo>
              </a:path>
            </a:pathLst>
          </a:custGeom>
          <a:ln w="6469">
            <a:solidFill>
              <a:srgbClr val="000000"/>
            </a:solidFill>
          </a:ln>
        </p:spPr>
        <p:txBody>
          <a:bodyPr wrap="square" lIns="0" tIns="0" rIns="0" bIns="0" rtlCol="0"/>
          <a:lstStyle/>
          <a:p>
            <a:endParaRPr/>
          </a:p>
        </p:txBody>
      </p:sp>
      <p:sp>
        <p:nvSpPr>
          <p:cNvPr id="10" name="object 10"/>
          <p:cNvSpPr/>
          <p:nvPr/>
        </p:nvSpPr>
        <p:spPr>
          <a:xfrm>
            <a:off x="4090670" y="2741929"/>
            <a:ext cx="1270" cy="306070"/>
          </a:xfrm>
          <a:custGeom>
            <a:avLst/>
            <a:gdLst/>
            <a:ahLst/>
            <a:cxnLst/>
            <a:rect l="l" t="t" r="r" b="b"/>
            <a:pathLst>
              <a:path w="1270" h="306069">
                <a:moveTo>
                  <a:pt x="0" y="306070"/>
                </a:moveTo>
                <a:lnTo>
                  <a:pt x="1269" y="0"/>
                </a:lnTo>
              </a:path>
            </a:pathLst>
          </a:custGeom>
          <a:ln w="6469">
            <a:solidFill>
              <a:srgbClr val="000000"/>
            </a:solidFill>
          </a:ln>
        </p:spPr>
        <p:txBody>
          <a:bodyPr wrap="square" lIns="0" tIns="0" rIns="0" bIns="0" rtlCol="0"/>
          <a:lstStyle/>
          <a:p>
            <a:endParaRPr/>
          </a:p>
        </p:txBody>
      </p:sp>
      <p:sp>
        <p:nvSpPr>
          <p:cNvPr id="11" name="object 11"/>
          <p:cNvSpPr txBox="1"/>
          <p:nvPr/>
        </p:nvSpPr>
        <p:spPr>
          <a:xfrm>
            <a:off x="4090670" y="1109979"/>
            <a:ext cx="245491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Ligand binds </a:t>
            </a:r>
            <a:r>
              <a:rPr sz="1100" b="1" dirty="0">
                <a:latin typeface="Arial"/>
                <a:cs typeface="Arial"/>
              </a:rPr>
              <a:t>to membrane </a:t>
            </a:r>
            <a:r>
              <a:rPr sz="1100" b="1" spc="-5" dirty="0">
                <a:latin typeface="Arial"/>
                <a:cs typeface="Arial"/>
              </a:rPr>
              <a:t>receptor.</a:t>
            </a:r>
            <a:endParaRPr sz="1100">
              <a:latin typeface="Arial"/>
              <a:cs typeface="Arial"/>
            </a:endParaRPr>
          </a:p>
        </p:txBody>
      </p:sp>
      <p:sp>
        <p:nvSpPr>
          <p:cNvPr id="12" name="object 12"/>
          <p:cNvSpPr txBox="1"/>
          <p:nvPr/>
        </p:nvSpPr>
        <p:spPr>
          <a:xfrm>
            <a:off x="5589270" y="1911350"/>
            <a:ext cx="686435" cy="360680"/>
          </a:xfrm>
          <a:prstGeom prst="rect">
            <a:avLst/>
          </a:prstGeom>
        </p:spPr>
        <p:txBody>
          <a:bodyPr vert="horz" wrap="square" lIns="0" tIns="12700" rIns="0" bIns="0" rtlCol="0">
            <a:spAutoFit/>
          </a:bodyPr>
          <a:lstStyle/>
          <a:p>
            <a:pPr marL="12700" marR="5080" indent="41910">
              <a:lnSpc>
                <a:spcPct val="100000"/>
              </a:lnSpc>
              <a:spcBef>
                <a:spcPts val="100"/>
              </a:spcBef>
            </a:pPr>
            <a:r>
              <a:rPr sz="1100" b="1" spc="-5" dirty="0">
                <a:latin typeface="Arial"/>
                <a:cs typeface="Arial"/>
              </a:rPr>
              <a:t>Clathrin-  coated</a:t>
            </a:r>
            <a:r>
              <a:rPr sz="1100" b="1" spc="-65" dirty="0">
                <a:latin typeface="Arial"/>
                <a:cs typeface="Arial"/>
              </a:rPr>
              <a:t> </a:t>
            </a:r>
            <a:r>
              <a:rPr sz="1100" b="1" spc="-5" dirty="0">
                <a:latin typeface="Arial"/>
                <a:cs typeface="Arial"/>
              </a:rPr>
              <a:t>pit</a:t>
            </a:r>
            <a:endParaRPr sz="1100">
              <a:latin typeface="Arial"/>
              <a:cs typeface="Arial"/>
            </a:endParaRPr>
          </a:p>
        </p:txBody>
      </p:sp>
      <p:sp>
        <p:nvSpPr>
          <p:cNvPr id="13" name="object 13"/>
          <p:cNvSpPr txBox="1"/>
          <p:nvPr/>
        </p:nvSpPr>
        <p:spPr>
          <a:xfrm>
            <a:off x="7312659" y="1104900"/>
            <a:ext cx="1203960"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Extracellular</a:t>
            </a:r>
            <a:r>
              <a:rPr sz="1100" b="1" i="1" spc="-25" dirty="0">
                <a:latin typeface="Arial"/>
                <a:cs typeface="Arial"/>
              </a:rPr>
              <a:t> </a:t>
            </a:r>
            <a:r>
              <a:rPr sz="1100" b="1" i="1" dirty="0">
                <a:latin typeface="Arial"/>
                <a:cs typeface="Arial"/>
              </a:rPr>
              <a:t>fluid</a:t>
            </a:r>
            <a:endParaRPr sz="1100">
              <a:latin typeface="Arial"/>
              <a:cs typeface="Arial"/>
            </a:endParaRPr>
          </a:p>
        </p:txBody>
      </p:sp>
      <p:sp>
        <p:nvSpPr>
          <p:cNvPr id="14" name="object 14"/>
          <p:cNvSpPr txBox="1"/>
          <p:nvPr/>
        </p:nvSpPr>
        <p:spPr>
          <a:xfrm>
            <a:off x="7368540" y="5803900"/>
            <a:ext cx="115887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Intracellular</a:t>
            </a:r>
            <a:r>
              <a:rPr sz="1100" b="1" i="1" spc="-20" dirty="0">
                <a:latin typeface="Arial"/>
                <a:cs typeface="Arial"/>
              </a:rPr>
              <a:t> </a:t>
            </a:r>
            <a:r>
              <a:rPr sz="1100" b="1" i="1" dirty="0">
                <a:latin typeface="Arial"/>
                <a:cs typeface="Arial"/>
              </a:rPr>
              <a:t>fluid</a:t>
            </a:r>
            <a:endParaRPr sz="1100">
              <a:latin typeface="Arial"/>
              <a:cs typeface="Arial"/>
            </a:endParaRPr>
          </a:p>
        </p:txBody>
      </p:sp>
      <p:sp>
        <p:nvSpPr>
          <p:cNvPr id="15" name="object 15"/>
          <p:cNvSpPr txBox="1"/>
          <p:nvPr/>
        </p:nvSpPr>
        <p:spPr>
          <a:xfrm>
            <a:off x="5222240" y="1426209"/>
            <a:ext cx="1887220"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Receptor-ligand migrates </a:t>
            </a:r>
            <a:r>
              <a:rPr sz="1100" b="1" dirty="0">
                <a:latin typeface="Arial"/>
                <a:cs typeface="Arial"/>
              </a:rPr>
              <a:t>to  </a:t>
            </a:r>
            <a:r>
              <a:rPr sz="1100" b="1" spc="-5" dirty="0">
                <a:latin typeface="Arial"/>
                <a:cs typeface="Arial"/>
              </a:rPr>
              <a:t>clathrin-coated</a:t>
            </a:r>
            <a:r>
              <a:rPr sz="1100" b="1" spc="5" dirty="0">
                <a:latin typeface="Arial"/>
                <a:cs typeface="Arial"/>
              </a:rPr>
              <a:t> </a:t>
            </a:r>
            <a:r>
              <a:rPr sz="1100" b="1" spc="-5" dirty="0">
                <a:latin typeface="Arial"/>
                <a:cs typeface="Arial"/>
              </a:rPr>
              <a:t>pit.</a:t>
            </a:r>
            <a:endParaRPr sz="1100">
              <a:latin typeface="Arial"/>
              <a:cs typeface="Arial"/>
            </a:endParaRPr>
          </a:p>
        </p:txBody>
      </p:sp>
      <p:sp>
        <p:nvSpPr>
          <p:cNvPr id="16" name="object 16"/>
          <p:cNvSpPr txBox="1"/>
          <p:nvPr/>
        </p:nvSpPr>
        <p:spPr>
          <a:xfrm>
            <a:off x="7363459" y="2049779"/>
            <a:ext cx="854710" cy="193040"/>
          </a:xfrm>
          <a:prstGeom prst="rect">
            <a:avLst/>
          </a:prstGeom>
        </p:spPr>
        <p:txBody>
          <a:bodyPr vert="horz" wrap="square" lIns="0" tIns="12700" rIns="0" bIns="0" rtlCol="0">
            <a:spAutoFit/>
          </a:bodyPr>
          <a:lstStyle/>
          <a:p>
            <a:pPr marL="12700">
              <a:lnSpc>
                <a:spcPct val="100000"/>
              </a:lnSpc>
              <a:spcBef>
                <a:spcPts val="100"/>
              </a:spcBef>
            </a:pPr>
            <a:r>
              <a:rPr sz="1100" b="1" spc="-5">
                <a:latin typeface="Arial"/>
                <a:cs typeface="Arial"/>
              </a:rPr>
              <a:t>Endocytosis</a:t>
            </a:r>
            <a:endParaRPr sz="1100">
              <a:latin typeface="Arial"/>
              <a:cs typeface="Arial"/>
            </a:endParaRPr>
          </a:p>
        </p:txBody>
      </p:sp>
      <p:sp>
        <p:nvSpPr>
          <p:cNvPr id="17" name="object 17"/>
          <p:cNvSpPr txBox="1"/>
          <p:nvPr/>
        </p:nvSpPr>
        <p:spPr>
          <a:xfrm>
            <a:off x="3750309" y="3013709"/>
            <a:ext cx="1498600" cy="5359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Receptor</a:t>
            </a:r>
            <a:endParaRPr sz="1100">
              <a:latin typeface="Arial"/>
              <a:cs typeface="Arial"/>
            </a:endParaRPr>
          </a:p>
          <a:p>
            <a:pPr>
              <a:lnSpc>
                <a:spcPct val="100000"/>
              </a:lnSpc>
            </a:pPr>
            <a:endParaRPr sz="1200">
              <a:latin typeface="Times New Roman"/>
              <a:cs typeface="Times New Roman"/>
            </a:endParaRPr>
          </a:p>
          <a:p>
            <a:pPr marL="954405">
              <a:lnSpc>
                <a:spcPct val="100000"/>
              </a:lnSpc>
            </a:pPr>
            <a:r>
              <a:rPr sz="1100" b="1" spc="-5" dirty="0">
                <a:latin typeface="Arial"/>
                <a:cs typeface="Arial"/>
              </a:rPr>
              <a:t>C</a:t>
            </a:r>
            <a:r>
              <a:rPr sz="1100" b="1" dirty="0">
                <a:latin typeface="Arial"/>
                <a:cs typeface="Arial"/>
              </a:rPr>
              <a:t>l</a:t>
            </a:r>
            <a:r>
              <a:rPr sz="1100" b="1" spc="5" dirty="0">
                <a:latin typeface="Arial"/>
                <a:cs typeface="Arial"/>
              </a:rPr>
              <a:t>a</a:t>
            </a:r>
            <a:r>
              <a:rPr sz="1100" b="1" dirty="0">
                <a:latin typeface="Arial"/>
                <a:cs typeface="Arial"/>
              </a:rPr>
              <a:t>t</a:t>
            </a:r>
            <a:r>
              <a:rPr sz="1100" b="1" spc="-5" dirty="0">
                <a:latin typeface="Arial"/>
                <a:cs typeface="Arial"/>
              </a:rPr>
              <a:t>h</a:t>
            </a:r>
            <a:r>
              <a:rPr sz="1100" b="1" dirty="0">
                <a:latin typeface="Arial"/>
                <a:cs typeface="Arial"/>
              </a:rPr>
              <a:t>r</a:t>
            </a:r>
            <a:r>
              <a:rPr sz="1100" b="1" spc="10" dirty="0">
                <a:latin typeface="Arial"/>
                <a:cs typeface="Arial"/>
              </a:rPr>
              <a:t>i</a:t>
            </a:r>
            <a:r>
              <a:rPr sz="1100" b="1" dirty="0">
                <a:latin typeface="Arial"/>
                <a:cs typeface="Arial"/>
              </a:rPr>
              <a:t>n</a:t>
            </a:r>
            <a:endParaRPr sz="1100">
              <a:latin typeface="Arial"/>
              <a:cs typeface="Arial"/>
            </a:endParaRPr>
          </a:p>
        </p:txBody>
      </p:sp>
      <p:sp>
        <p:nvSpPr>
          <p:cNvPr id="18" name="object 18"/>
          <p:cNvSpPr/>
          <p:nvPr/>
        </p:nvSpPr>
        <p:spPr>
          <a:xfrm>
            <a:off x="3503929" y="1112519"/>
            <a:ext cx="234950" cy="209550"/>
          </a:xfrm>
          <a:prstGeom prst="rect">
            <a:avLst/>
          </a:prstGeom>
          <a:blipFill>
            <a:blip r:embed="rId3" cstate="print"/>
            <a:stretch>
              <a:fillRect/>
            </a:stretch>
          </a:blipFill>
        </p:spPr>
        <p:txBody>
          <a:bodyPr wrap="square" lIns="0" tIns="0" rIns="0" bIns="0" rtlCol="0"/>
          <a:lstStyle/>
          <a:p>
            <a:endParaRPr/>
          </a:p>
        </p:txBody>
      </p:sp>
      <p:sp>
        <p:nvSpPr>
          <p:cNvPr id="19" name="object 19"/>
          <p:cNvSpPr txBox="1"/>
          <p:nvPr/>
        </p:nvSpPr>
        <p:spPr>
          <a:xfrm>
            <a:off x="3569970" y="112014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1</a:t>
            </a:r>
            <a:endParaRPr sz="1100">
              <a:latin typeface="Arial"/>
              <a:cs typeface="Arial"/>
            </a:endParaRPr>
          </a:p>
        </p:txBody>
      </p:sp>
      <p:sp>
        <p:nvSpPr>
          <p:cNvPr id="20" name="object 20"/>
          <p:cNvSpPr/>
          <p:nvPr/>
        </p:nvSpPr>
        <p:spPr>
          <a:xfrm>
            <a:off x="4702809" y="1452880"/>
            <a:ext cx="234950" cy="209550"/>
          </a:xfrm>
          <a:prstGeom prst="rect">
            <a:avLst/>
          </a:prstGeom>
          <a:blipFill>
            <a:blip r:embed="rId4" cstate="print"/>
            <a:stretch>
              <a:fillRect/>
            </a:stretch>
          </a:blipFill>
        </p:spPr>
        <p:txBody>
          <a:bodyPr wrap="square" lIns="0" tIns="0" rIns="0" bIns="0" rtlCol="0"/>
          <a:lstStyle/>
          <a:p>
            <a:endParaRPr/>
          </a:p>
        </p:txBody>
      </p:sp>
      <p:sp>
        <p:nvSpPr>
          <p:cNvPr id="21" name="object 21"/>
          <p:cNvSpPr txBox="1"/>
          <p:nvPr/>
        </p:nvSpPr>
        <p:spPr>
          <a:xfrm>
            <a:off x="4768850" y="146177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2</a:t>
            </a:r>
            <a:endParaRPr sz="1100">
              <a:latin typeface="Arial"/>
              <a:cs typeface="Arial"/>
            </a:endParaRPr>
          </a:p>
        </p:txBody>
      </p:sp>
      <p:sp>
        <p:nvSpPr>
          <p:cNvPr id="22" name="object 22"/>
          <p:cNvSpPr/>
          <p:nvPr/>
        </p:nvSpPr>
        <p:spPr>
          <a:xfrm>
            <a:off x="7004050" y="2052320"/>
            <a:ext cx="234950" cy="20955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7070090" y="206120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3</a:t>
            </a:r>
            <a:endParaRPr sz="11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9590" y="457200"/>
            <a:ext cx="1055370" cy="513080"/>
          </a:xfrm>
          <a:prstGeom prst="rect">
            <a:avLst/>
          </a:prstGeom>
        </p:spPr>
        <p:txBody>
          <a:bodyPr vert="horz" wrap="square" lIns="0" tIns="12700" rIns="0" bIns="0" rtlCol="0">
            <a:spAutoFit/>
          </a:bodyPr>
          <a:lstStyle/>
          <a:p>
            <a:pPr marL="12700">
              <a:lnSpc>
                <a:spcPct val="100000"/>
              </a:lnSpc>
              <a:spcBef>
                <a:spcPts val="100"/>
              </a:spcBef>
            </a:pPr>
            <a:r>
              <a:rPr sz="3200" b="1" i="1" dirty="0">
                <a:latin typeface="Times New Roman"/>
                <a:cs typeface="Times New Roman"/>
              </a:rPr>
              <a:t>Step</a:t>
            </a:r>
            <a:r>
              <a:rPr sz="3200" b="1" i="1" spc="-80" dirty="0">
                <a:latin typeface="Times New Roman"/>
                <a:cs typeface="Times New Roman"/>
              </a:rPr>
              <a:t> </a:t>
            </a:r>
            <a:r>
              <a:rPr sz="3200" b="1" i="1" dirty="0">
                <a:latin typeface="Times New Roman"/>
                <a:cs typeface="Times New Roman"/>
              </a:rPr>
              <a:t>4</a:t>
            </a:r>
            <a:endParaRPr sz="3200">
              <a:latin typeface="Times New Roman"/>
              <a:cs typeface="Times New Roman"/>
            </a:endParaRPr>
          </a:p>
        </p:txBody>
      </p:sp>
      <p:sp>
        <p:nvSpPr>
          <p:cNvPr id="3" name="object 3"/>
          <p:cNvSpPr/>
          <p:nvPr/>
        </p:nvSpPr>
        <p:spPr>
          <a:xfrm>
            <a:off x="179070" y="980439"/>
            <a:ext cx="8776970" cy="5472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07659" y="3069589"/>
            <a:ext cx="407670" cy="445770"/>
          </a:xfrm>
          <a:custGeom>
            <a:avLst/>
            <a:gdLst/>
            <a:ahLst/>
            <a:cxnLst/>
            <a:rect l="l" t="t" r="r" b="b"/>
            <a:pathLst>
              <a:path w="407670" h="445770">
                <a:moveTo>
                  <a:pt x="0" y="445770"/>
                </a:moveTo>
                <a:lnTo>
                  <a:pt x="407669" y="0"/>
                </a:lnTo>
              </a:path>
            </a:pathLst>
          </a:custGeom>
          <a:ln w="6469">
            <a:solidFill>
              <a:srgbClr val="000000"/>
            </a:solidFill>
          </a:ln>
        </p:spPr>
        <p:txBody>
          <a:bodyPr wrap="square" lIns="0" tIns="0" rIns="0" bIns="0" rtlCol="0"/>
          <a:lstStyle/>
          <a:p>
            <a:endParaRPr/>
          </a:p>
        </p:txBody>
      </p:sp>
      <p:sp>
        <p:nvSpPr>
          <p:cNvPr id="5" name="object 5"/>
          <p:cNvSpPr/>
          <p:nvPr/>
        </p:nvSpPr>
        <p:spPr>
          <a:xfrm>
            <a:off x="5417820" y="3516629"/>
            <a:ext cx="271780" cy="0"/>
          </a:xfrm>
          <a:custGeom>
            <a:avLst/>
            <a:gdLst/>
            <a:ahLst/>
            <a:cxnLst/>
            <a:rect l="l" t="t" r="r" b="b"/>
            <a:pathLst>
              <a:path w="271779">
                <a:moveTo>
                  <a:pt x="0" y="0"/>
                </a:moveTo>
                <a:lnTo>
                  <a:pt x="271779" y="0"/>
                </a:lnTo>
              </a:path>
            </a:pathLst>
          </a:custGeom>
          <a:ln w="6469">
            <a:solidFill>
              <a:srgbClr val="000000"/>
            </a:solidFill>
          </a:ln>
        </p:spPr>
        <p:txBody>
          <a:bodyPr wrap="square" lIns="0" tIns="0" rIns="0" bIns="0" rtlCol="0"/>
          <a:lstStyle/>
          <a:p>
            <a:endParaRPr/>
          </a:p>
        </p:txBody>
      </p:sp>
      <p:sp>
        <p:nvSpPr>
          <p:cNvPr id="6" name="object 6"/>
          <p:cNvSpPr/>
          <p:nvPr/>
        </p:nvSpPr>
        <p:spPr>
          <a:xfrm>
            <a:off x="7931150" y="2284729"/>
            <a:ext cx="1270" cy="532130"/>
          </a:xfrm>
          <a:custGeom>
            <a:avLst/>
            <a:gdLst/>
            <a:ahLst/>
            <a:cxnLst/>
            <a:rect l="l" t="t" r="r" b="b"/>
            <a:pathLst>
              <a:path w="1270" h="532130">
                <a:moveTo>
                  <a:pt x="0" y="0"/>
                </a:moveTo>
                <a:lnTo>
                  <a:pt x="1270" y="532130"/>
                </a:lnTo>
              </a:path>
            </a:pathLst>
          </a:custGeom>
          <a:ln w="6469">
            <a:solidFill>
              <a:srgbClr val="000000"/>
            </a:solidFill>
          </a:ln>
        </p:spPr>
        <p:txBody>
          <a:bodyPr wrap="square" lIns="0" tIns="0" rIns="0" bIns="0" rtlCol="0"/>
          <a:lstStyle/>
          <a:p>
            <a:endParaRPr/>
          </a:p>
        </p:txBody>
      </p:sp>
      <p:sp>
        <p:nvSpPr>
          <p:cNvPr id="7" name="object 7"/>
          <p:cNvSpPr/>
          <p:nvPr/>
        </p:nvSpPr>
        <p:spPr>
          <a:xfrm>
            <a:off x="4110990" y="1323339"/>
            <a:ext cx="6350" cy="680720"/>
          </a:xfrm>
          <a:custGeom>
            <a:avLst/>
            <a:gdLst/>
            <a:ahLst/>
            <a:cxnLst/>
            <a:rect l="l" t="t" r="r" b="b"/>
            <a:pathLst>
              <a:path w="6350" h="680719">
                <a:moveTo>
                  <a:pt x="0" y="0"/>
                </a:moveTo>
                <a:lnTo>
                  <a:pt x="6350" y="680720"/>
                </a:lnTo>
              </a:path>
            </a:pathLst>
          </a:custGeom>
          <a:ln w="6469">
            <a:solidFill>
              <a:srgbClr val="000000"/>
            </a:solidFill>
          </a:ln>
        </p:spPr>
        <p:txBody>
          <a:bodyPr wrap="square" lIns="0" tIns="0" rIns="0" bIns="0" rtlCol="0"/>
          <a:lstStyle/>
          <a:p>
            <a:endParaRPr/>
          </a:p>
        </p:txBody>
      </p:sp>
      <p:sp>
        <p:nvSpPr>
          <p:cNvPr id="8" name="object 8"/>
          <p:cNvSpPr/>
          <p:nvPr/>
        </p:nvSpPr>
        <p:spPr>
          <a:xfrm>
            <a:off x="4966970" y="1823720"/>
            <a:ext cx="3810" cy="558800"/>
          </a:xfrm>
          <a:custGeom>
            <a:avLst/>
            <a:gdLst/>
            <a:ahLst/>
            <a:cxnLst/>
            <a:rect l="l" t="t" r="r" b="b"/>
            <a:pathLst>
              <a:path w="3810" h="558800">
                <a:moveTo>
                  <a:pt x="0" y="0"/>
                </a:moveTo>
                <a:lnTo>
                  <a:pt x="3809" y="558800"/>
                </a:lnTo>
              </a:path>
            </a:pathLst>
          </a:custGeom>
          <a:ln w="6469">
            <a:solidFill>
              <a:srgbClr val="000000"/>
            </a:solidFill>
          </a:ln>
        </p:spPr>
        <p:txBody>
          <a:bodyPr wrap="square" lIns="0" tIns="0" rIns="0" bIns="0" rtlCol="0"/>
          <a:lstStyle/>
          <a:p>
            <a:endParaRPr/>
          </a:p>
        </p:txBody>
      </p:sp>
      <p:sp>
        <p:nvSpPr>
          <p:cNvPr id="9" name="object 9"/>
          <p:cNvSpPr/>
          <p:nvPr/>
        </p:nvSpPr>
        <p:spPr>
          <a:xfrm>
            <a:off x="5302250" y="2360929"/>
            <a:ext cx="1320800" cy="200660"/>
          </a:xfrm>
          <a:custGeom>
            <a:avLst/>
            <a:gdLst/>
            <a:ahLst/>
            <a:cxnLst/>
            <a:rect l="l" t="t" r="r" b="b"/>
            <a:pathLst>
              <a:path w="1320800" h="200660">
                <a:moveTo>
                  <a:pt x="0" y="200660"/>
                </a:moveTo>
                <a:lnTo>
                  <a:pt x="7620" y="68580"/>
                </a:lnTo>
                <a:lnTo>
                  <a:pt x="1320800" y="0"/>
                </a:lnTo>
                <a:lnTo>
                  <a:pt x="1315720" y="129540"/>
                </a:lnTo>
              </a:path>
            </a:pathLst>
          </a:custGeom>
          <a:ln w="6469">
            <a:solidFill>
              <a:srgbClr val="000000"/>
            </a:solidFill>
          </a:ln>
        </p:spPr>
        <p:txBody>
          <a:bodyPr wrap="square" lIns="0" tIns="0" rIns="0" bIns="0" rtlCol="0"/>
          <a:lstStyle/>
          <a:p>
            <a:endParaRPr/>
          </a:p>
        </p:txBody>
      </p:sp>
      <p:sp>
        <p:nvSpPr>
          <p:cNvPr id="10" name="object 10"/>
          <p:cNvSpPr/>
          <p:nvPr/>
        </p:nvSpPr>
        <p:spPr>
          <a:xfrm>
            <a:off x="5984240" y="2288539"/>
            <a:ext cx="2540" cy="102870"/>
          </a:xfrm>
          <a:custGeom>
            <a:avLst/>
            <a:gdLst/>
            <a:ahLst/>
            <a:cxnLst/>
            <a:rect l="l" t="t" r="r" b="b"/>
            <a:pathLst>
              <a:path w="2539" h="102869">
                <a:moveTo>
                  <a:pt x="0" y="0"/>
                </a:moveTo>
                <a:lnTo>
                  <a:pt x="2539" y="102870"/>
                </a:lnTo>
              </a:path>
            </a:pathLst>
          </a:custGeom>
          <a:ln w="6469">
            <a:solidFill>
              <a:srgbClr val="000000"/>
            </a:solidFill>
          </a:ln>
        </p:spPr>
        <p:txBody>
          <a:bodyPr wrap="square" lIns="0" tIns="0" rIns="0" bIns="0" rtlCol="0"/>
          <a:lstStyle/>
          <a:p>
            <a:endParaRPr/>
          </a:p>
        </p:txBody>
      </p:sp>
      <p:sp>
        <p:nvSpPr>
          <p:cNvPr id="11" name="object 11"/>
          <p:cNvSpPr/>
          <p:nvPr/>
        </p:nvSpPr>
        <p:spPr>
          <a:xfrm>
            <a:off x="4084320" y="2764789"/>
            <a:ext cx="1270" cy="320040"/>
          </a:xfrm>
          <a:custGeom>
            <a:avLst/>
            <a:gdLst/>
            <a:ahLst/>
            <a:cxnLst/>
            <a:rect l="l" t="t" r="r" b="b"/>
            <a:pathLst>
              <a:path w="1270" h="320039">
                <a:moveTo>
                  <a:pt x="0" y="320039"/>
                </a:moveTo>
                <a:lnTo>
                  <a:pt x="1269" y="0"/>
                </a:lnTo>
              </a:path>
            </a:pathLst>
          </a:custGeom>
          <a:ln w="6469">
            <a:solidFill>
              <a:srgbClr val="000000"/>
            </a:solidFill>
          </a:ln>
        </p:spPr>
        <p:txBody>
          <a:bodyPr wrap="square" lIns="0" tIns="0" rIns="0" bIns="0" rtlCol="0"/>
          <a:lstStyle/>
          <a:p>
            <a:endParaRPr/>
          </a:p>
        </p:txBody>
      </p:sp>
      <p:sp>
        <p:nvSpPr>
          <p:cNvPr id="12" name="object 12"/>
          <p:cNvSpPr txBox="1"/>
          <p:nvPr/>
        </p:nvSpPr>
        <p:spPr>
          <a:xfrm>
            <a:off x="4130040" y="1055370"/>
            <a:ext cx="245364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Ligand binds </a:t>
            </a:r>
            <a:r>
              <a:rPr sz="1100" b="1" dirty="0">
                <a:latin typeface="Arial"/>
                <a:cs typeface="Arial"/>
              </a:rPr>
              <a:t>to membrane</a:t>
            </a:r>
            <a:r>
              <a:rPr sz="1100" b="1" spc="-10" dirty="0">
                <a:latin typeface="Arial"/>
                <a:cs typeface="Arial"/>
              </a:rPr>
              <a:t> </a:t>
            </a:r>
            <a:r>
              <a:rPr sz="1100" b="1" spc="-5" dirty="0">
                <a:latin typeface="Arial"/>
                <a:cs typeface="Arial"/>
              </a:rPr>
              <a:t>receptor.</a:t>
            </a:r>
            <a:endParaRPr sz="1100">
              <a:latin typeface="Arial"/>
              <a:cs typeface="Arial"/>
            </a:endParaRPr>
          </a:p>
        </p:txBody>
      </p:sp>
      <p:sp>
        <p:nvSpPr>
          <p:cNvPr id="13" name="object 13"/>
          <p:cNvSpPr txBox="1"/>
          <p:nvPr/>
        </p:nvSpPr>
        <p:spPr>
          <a:xfrm>
            <a:off x="5648959" y="1894840"/>
            <a:ext cx="687705" cy="360680"/>
          </a:xfrm>
          <a:prstGeom prst="rect">
            <a:avLst/>
          </a:prstGeom>
        </p:spPr>
        <p:txBody>
          <a:bodyPr vert="horz" wrap="square" lIns="0" tIns="12700" rIns="0" bIns="0" rtlCol="0">
            <a:spAutoFit/>
          </a:bodyPr>
          <a:lstStyle/>
          <a:p>
            <a:pPr marL="12700" marR="5080" indent="43180">
              <a:lnSpc>
                <a:spcPct val="100000"/>
              </a:lnSpc>
              <a:spcBef>
                <a:spcPts val="100"/>
              </a:spcBef>
            </a:pPr>
            <a:r>
              <a:rPr sz="1100" b="1" dirty="0">
                <a:latin typeface="Arial"/>
                <a:cs typeface="Arial"/>
              </a:rPr>
              <a:t>Clathrin-  </a:t>
            </a:r>
            <a:r>
              <a:rPr sz="1100" b="1" spc="-5" dirty="0">
                <a:latin typeface="Arial"/>
                <a:cs typeface="Arial"/>
              </a:rPr>
              <a:t>coated</a:t>
            </a:r>
            <a:r>
              <a:rPr sz="1100" b="1" spc="-55" dirty="0">
                <a:latin typeface="Arial"/>
                <a:cs typeface="Arial"/>
              </a:rPr>
              <a:t> </a:t>
            </a:r>
            <a:r>
              <a:rPr sz="1100" b="1" spc="-5" dirty="0">
                <a:latin typeface="Arial"/>
                <a:cs typeface="Arial"/>
              </a:rPr>
              <a:t>pit</a:t>
            </a:r>
            <a:endParaRPr sz="1100">
              <a:latin typeface="Arial"/>
              <a:cs typeface="Arial"/>
            </a:endParaRPr>
          </a:p>
        </p:txBody>
      </p:sp>
      <p:sp>
        <p:nvSpPr>
          <p:cNvPr id="14" name="object 14"/>
          <p:cNvSpPr txBox="1"/>
          <p:nvPr/>
        </p:nvSpPr>
        <p:spPr>
          <a:xfrm>
            <a:off x="7446009" y="1051559"/>
            <a:ext cx="120459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Extracellular</a:t>
            </a:r>
            <a:r>
              <a:rPr sz="1100" b="1" i="1" spc="-25" dirty="0">
                <a:latin typeface="Arial"/>
                <a:cs typeface="Arial"/>
              </a:rPr>
              <a:t> </a:t>
            </a:r>
            <a:r>
              <a:rPr sz="1100" b="1" i="1" dirty="0">
                <a:latin typeface="Arial"/>
                <a:cs typeface="Arial"/>
              </a:rPr>
              <a:t>fluid</a:t>
            </a:r>
            <a:endParaRPr sz="1100">
              <a:latin typeface="Arial"/>
              <a:cs typeface="Arial"/>
            </a:endParaRPr>
          </a:p>
        </p:txBody>
      </p:sp>
      <p:sp>
        <p:nvSpPr>
          <p:cNvPr id="15" name="object 15"/>
          <p:cNvSpPr txBox="1"/>
          <p:nvPr/>
        </p:nvSpPr>
        <p:spPr>
          <a:xfrm>
            <a:off x="7501890" y="5972809"/>
            <a:ext cx="1158240" cy="193040"/>
          </a:xfrm>
          <a:prstGeom prst="rect">
            <a:avLst/>
          </a:prstGeom>
        </p:spPr>
        <p:txBody>
          <a:bodyPr vert="horz" wrap="square" lIns="0" tIns="12700" rIns="0" bIns="0" rtlCol="0">
            <a:spAutoFit/>
          </a:bodyPr>
          <a:lstStyle/>
          <a:p>
            <a:pPr marL="12700">
              <a:lnSpc>
                <a:spcPct val="100000"/>
              </a:lnSpc>
              <a:spcBef>
                <a:spcPts val="100"/>
              </a:spcBef>
            </a:pPr>
            <a:r>
              <a:rPr sz="1100" b="1" i="1" dirty="0">
                <a:latin typeface="Arial"/>
                <a:cs typeface="Arial"/>
              </a:rPr>
              <a:t>Intracellular</a:t>
            </a:r>
            <a:r>
              <a:rPr sz="1100" b="1" i="1" spc="-65" dirty="0">
                <a:latin typeface="Arial"/>
                <a:cs typeface="Arial"/>
              </a:rPr>
              <a:t> </a:t>
            </a:r>
            <a:r>
              <a:rPr sz="1100" b="1" i="1" dirty="0">
                <a:latin typeface="Arial"/>
                <a:cs typeface="Arial"/>
              </a:rPr>
              <a:t>fluid</a:t>
            </a:r>
            <a:endParaRPr sz="1100">
              <a:latin typeface="Arial"/>
              <a:cs typeface="Arial"/>
            </a:endParaRPr>
          </a:p>
        </p:txBody>
      </p:sp>
      <p:sp>
        <p:nvSpPr>
          <p:cNvPr id="16" name="object 16"/>
          <p:cNvSpPr txBox="1"/>
          <p:nvPr/>
        </p:nvSpPr>
        <p:spPr>
          <a:xfrm>
            <a:off x="5290820" y="1386840"/>
            <a:ext cx="1888489" cy="359410"/>
          </a:xfrm>
          <a:prstGeom prst="rect">
            <a:avLst/>
          </a:prstGeom>
        </p:spPr>
        <p:txBody>
          <a:bodyPr vert="horz" wrap="square" lIns="0" tIns="19050" rIns="0" bIns="0" rtlCol="0">
            <a:spAutoFit/>
          </a:bodyPr>
          <a:lstStyle/>
          <a:p>
            <a:pPr marL="12700" marR="5080">
              <a:lnSpc>
                <a:spcPts val="1310"/>
              </a:lnSpc>
              <a:spcBef>
                <a:spcPts val="150"/>
              </a:spcBef>
            </a:pPr>
            <a:r>
              <a:rPr sz="1100" b="1" spc="-5" dirty="0">
                <a:latin typeface="Arial"/>
                <a:cs typeface="Arial"/>
              </a:rPr>
              <a:t>Receptor-ligand </a:t>
            </a:r>
            <a:r>
              <a:rPr sz="1100" b="1" dirty="0">
                <a:latin typeface="Arial"/>
                <a:cs typeface="Arial"/>
              </a:rPr>
              <a:t>migrates </a:t>
            </a:r>
            <a:r>
              <a:rPr sz="1100" b="1" spc="5" dirty="0">
                <a:latin typeface="Arial"/>
                <a:cs typeface="Arial"/>
              </a:rPr>
              <a:t>to  </a:t>
            </a:r>
            <a:r>
              <a:rPr sz="1100" b="1" spc="-5" dirty="0">
                <a:latin typeface="Arial"/>
                <a:cs typeface="Arial"/>
              </a:rPr>
              <a:t>clathrin-coated </a:t>
            </a:r>
            <a:r>
              <a:rPr sz="1100" b="1" dirty="0">
                <a:latin typeface="Arial"/>
                <a:cs typeface="Arial"/>
              </a:rPr>
              <a:t>pit.</a:t>
            </a:r>
            <a:endParaRPr sz="1100">
              <a:latin typeface="Arial"/>
              <a:cs typeface="Arial"/>
            </a:endParaRPr>
          </a:p>
        </p:txBody>
      </p:sp>
      <p:sp>
        <p:nvSpPr>
          <p:cNvPr id="17" name="object 17"/>
          <p:cNvSpPr txBox="1"/>
          <p:nvPr/>
        </p:nvSpPr>
        <p:spPr>
          <a:xfrm>
            <a:off x="7494269" y="2038350"/>
            <a:ext cx="853440" cy="193040"/>
          </a:xfrm>
          <a:prstGeom prst="rect">
            <a:avLst/>
          </a:prstGeom>
        </p:spPr>
        <p:txBody>
          <a:bodyPr vert="horz" wrap="square" lIns="0" tIns="12700" rIns="0" bIns="0" rtlCol="0">
            <a:spAutoFit/>
          </a:bodyPr>
          <a:lstStyle/>
          <a:p>
            <a:pPr marL="12700">
              <a:lnSpc>
                <a:spcPct val="100000"/>
              </a:lnSpc>
              <a:spcBef>
                <a:spcPts val="100"/>
              </a:spcBef>
            </a:pPr>
            <a:r>
              <a:rPr sz="1100" b="1" spc="-5">
                <a:latin typeface="Arial"/>
                <a:cs typeface="Arial"/>
              </a:rPr>
              <a:t>Endo</a:t>
            </a:r>
            <a:r>
              <a:rPr sz="1100" b="1" spc="5">
                <a:latin typeface="Arial"/>
                <a:cs typeface="Arial"/>
              </a:rPr>
              <a:t>c</a:t>
            </a:r>
            <a:r>
              <a:rPr sz="1100" b="1" spc="-25">
                <a:latin typeface="Arial"/>
                <a:cs typeface="Arial"/>
              </a:rPr>
              <a:t>y</a:t>
            </a:r>
            <a:r>
              <a:rPr sz="1100" b="1">
                <a:latin typeface="Arial"/>
                <a:cs typeface="Arial"/>
              </a:rPr>
              <a:t>t</a:t>
            </a:r>
            <a:r>
              <a:rPr sz="1100" b="1" spc="-5">
                <a:latin typeface="Arial"/>
                <a:cs typeface="Arial"/>
              </a:rPr>
              <a:t>os</a:t>
            </a:r>
            <a:r>
              <a:rPr sz="1100" b="1">
                <a:latin typeface="Arial"/>
                <a:cs typeface="Arial"/>
              </a:rPr>
              <a:t>is</a:t>
            </a:r>
            <a:endParaRPr sz="1100">
              <a:latin typeface="Arial"/>
              <a:cs typeface="Arial"/>
            </a:endParaRPr>
          </a:p>
        </p:txBody>
      </p:sp>
      <p:sp>
        <p:nvSpPr>
          <p:cNvPr id="18" name="object 18"/>
          <p:cNvSpPr txBox="1"/>
          <p:nvPr/>
        </p:nvSpPr>
        <p:spPr>
          <a:xfrm>
            <a:off x="7828280" y="5036820"/>
            <a:ext cx="906780" cy="359410"/>
          </a:xfrm>
          <a:prstGeom prst="rect">
            <a:avLst/>
          </a:prstGeom>
        </p:spPr>
        <p:txBody>
          <a:bodyPr vert="horz" wrap="square" lIns="0" tIns="19050" rIns="0" bIns="0" rtlCol="0">
            <a:spAutoFit/>
          </a:bodyPr>
          <a:lstStyle/>
          <a:p>
            <a:pPr marL="12700" marR="5080">
              <a:lnSpc>
                <a:spcPts val="1310"/>
              </a:lnSpc>
              <a:spcBef>
                <a:spcPts val="150"/>
              </a:spcBef>
            </a:pPr>
            <a:r>
              <a:rPr sz="1100" b="1" dirty="0">
                <a:latin typeface="Arial"/>
                <a:cs typeface="Arial"/>
              </a:rPr>
              <a:t>Vesicle</a:t>
            </a:r>
            <a:r>
              <a:rPr sz="1100" b="1" spc="-70" dirty="0">
                <a:latin typeface="Arial"/>
                <a:cs typeface="Arial"/>
              </a:rPr>
              <a:t> </a:t>
            </a:r>
            <a:r>
              <a:rPr sz="1100" b="1" spc="-5" dirty="0">
                <a:latin typeface="Arial"/>
                <a:cs typeface="Arial"/>
              </a:rPr>
              <a:t>loses  </a:t>
            </a:r>
            <a:r>
              <a:rPr sz="1100" b="1" dirty="0">
                <a:latin typeface="Arial"/>
                <a:cs typeface="Arial"/>
              </a:rPr>
              <a:t>clathrin</a:t>
            </a:r>
            <a:r>
              <a:rPr sz="1100" b="1" spc="-60" dirty="0">
                <a:latin typeface="Arial"/>
                <a:cs typeface="Arial"/>
              </a:rPr>
              <a:t> </a:t>
            </a:r>
            <a:r>
              <a:rPr sz="1100" b="1" spc="-5" dirty="0">
                <a:latin typeface="Arial"/>
                <a:cs typeface="Arial"/>
              </a:rPr>
              <a:t>coat.</a:t>
            </a:r>
            <a:endParaRPr sz="1100">
              <a:latin typeface="Arial"/>
              <a:cs typeface="Arial"/>
            </a:endParaRPr>
          </a:p>
        </p:txBody>
      </p:sp>
      <p:sp>
        <p:nvSpPr>
          <p:cNvPr id="19" name="object 19"/>
          <p:cNvSpPr txBox="1"/>
          <p:nvPr/>
        </p:nvSpPr>
        <p:spPr>
          <a:xfrm>
            <a:off x="3742690" y="3049270"/>
            <a:ext cx="1530350" cy="55372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Receptor</a:t>
            </a:r>
            <a:endParaRPr sz="1100">
              <a:latin typeface="Arial"/>
              <a:cs typeface="Arial"/>
            </a:endParaRPr>
          </a:p>
          <a:p>
            <a:pPr>
              <a:lnSpc>
                <a:spcPct val="100000"/>
              </a:lnSpc>
              <a:spcBef>
                <a:spcPts val="25"/>
              </a:spcBef>
            </a:pPr>
            <a:endParaRPr sz="1300">
              <a:latin typeface="Times New Roman"/>
              <a:cs typeface="Times New Roman"/>
            </a:endParaRPr>
          </a:p>
          <a:p>
            <a:pPr marL="988060">
              <a:lnSpc>
                <a:spcPct val="100000"/>
              </a:lnSpc>
            </a:pPr>
            <a:r>
              <a:rPr sz="1100" b="1" spc="-5" dirty="0">
                <a:latin typeface="Arial"/>
                <a:cs typeface="Arial"/>
              </a:rPr>
              <a:t>Clathrin</a:t>
            </a:r>
            <a:endParaRPr sz="1100">
              <a:latin typeface="Arial"/>
              <a:cs typeface="Arial"/>
            </a:endParaRPr>
          </a:p>
        </p:txBody>
      </p:sp>
      <p:sp>
        <p:nvSpPr>
          <p:cNvPr id="20" name="object 20"/>
          <p:cNvSpPr/>
          <p:nvPr/>
        </p:nvSpPr>
        <p:spPr>
          <a:xfrm>
            <a:off x="7442200" y="5092700"/>
            <a:ext cx="194310" cy="175260"/>
          </a:xfrm>
          <a:custGeom>
            <a:avLst/>
            <a:gdLst/>
            <a:ahLst/>
            <a:cxnLst/>
            <a:rect l="l" t="t" r="r" b="b"/>
            <a:pathLst>
              <a:path w="194309" h="175260">
                <a:moveTo>
                  <a:pt x="95250" y="0"/>
                </a:moveTo>
                <a:lnTo>
                  <a:pt x="74929" y="3810"/>
                </a:lnTo>
                <a:lnTo>
                  <a:pt x="57150" y="6350"/>
                </a:lnTo>
                <a:lnTo>
                  <a:pt x="40640" y="15239"/>
                </a:lnTo>
                <a:lnTo>
                  <a:pt x="26670" y="24130"/>
                </a:lnTo>
                <a:lnTo>
                  <a:pt x="16509" y="40639"/>
                </a:lnTo>
                <a:lnTo>
                  <a:pt x="6350" y="52069"/>
                </a:lnTo>
                <a:lnTo>
                  <a:pt x="0" y="71119"/>
                </a:lnTo>
                <a:lnTo>
                  <a:pt x="0" y="104139"/>
                </a:lnTo>
                <a:lnTo>
                  <a:pt x="6350" y="123189"/>
                </a:lnTo>
                <a:lnTo>
                  <a:pt x="16509" y="134619"/>
                </a:lnTo>
                <a:lnTo>
                  <a:pt x="26670" y="149859"/>
                </a:lnTo>
                <a:lnTo>
                  <a:pt x="40640" y="158750"/>
                </a:lnTo>
                <a:lnTo>
                  <a:pt x="57150" y="168909"/>
                </a:lnTo>
                <a:lnTo>
                  <a:pt x="74929" y="171450"/>
                </a:lnTo>
                <a:lnTo>
                  <a:pt x="95250" y="175259"/>
                </a:lnTo>
                <a:lnTo>
                  <a:pt x="115570" y="171450"/>
                </a:lnTo>
                <a:lnTo>
                  <a:pt x="132079" y="168909"/>
                </a:lnTo>
                <a:lnTo>
                  <a:pt x="149859" y="158750"/>
                </a:lnTo>
                <a:lnTo>
                  <a:pt x="182879" y="123189"/>
                </a:lnTo>
                <a:lnTo>
                  <a:pt x="194309" y="86360"/>
                </a:lnTo>
                <a:lnTo>
                  <a:pt x="190500" y="86360"/>
                </a:lnTo>
                <a:lnTo>
                  <a:pt x="190500" y="71119"/>
                </a:lnTo>
                <a:lnTo>
                  <a:pt x="162559" y="24130"/>
                </a:lnTo>
                <a:lnTo>
                  <a:pt x="115570" y="3810"/>
                </a:lnTo>
                <a:lnTo>
                  <a:pt x="95250" y="0"/>
                </a:lnTo>
                <a:close/>
              </a:path>
            </a:pathLst>
          </a:custGeom>
          <a:solidFill>
            <a:srgbClr val="49AA26"/>
          </a:solidFill>
        </p:spPr>
        <p:txBody>
          <a:bodyPr wrap="square" lIns="0" tIns="0" rIns="0" bIns="0" rtlCol="0"/>
          <a:lstStyle/>
          <a:p>
            <a:endParaRPr/>
          </a:p>
        </p:txBody>
      </p:sp>
      <p:sp>
        <p:nvSpPr>
          <p:cNvPr id="21" name="object 21"/>
          <p:cNvSpPr/>
          <p:nvPr/>
        </p:nvSpPr>
        <p:spPr>
          <a:xfrm>
            <a:off x="3475990" y="1056639"/>
            <a:ext cx="243839" cy="219710"/>
          </a:xfrm>
          <a:prstGeom prst="rect">
            <a:avLst/>
          </a:prstGeom>
          <a:blipFill>
            <a:blip r:embed="rId3" cstate="print"/>
            <a:stretch>
              <a:fillRect/>
            </a:stretch>
          </a:blipFill>
        </p:spPr>
        <p:txBody>
          <a:bodyPr wrap="square" lIns="0" tIns="0" rIns="0" bIns="0" rtlCol="0"/>
          <a:lstStyle/>
          <a:p>
            <a:endParaRPr/>
          </a:p>
        </p:txBody>
      </p:sp>
      <p:sp>
        <p:nvSpPr>
          <p:cNvPr id="22" name="object 22"/>
          <p:cNvSpPr txBox="1"/>
          <p:nvPr/>
        </p:nvSpPr>
        <p:spPr>
          <a:xfrm>
            <a:off x="3545840" y="107060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1</a:t>
            </a:r>
            <a:endParaRPr sz="1100">
              <a:latin typeface="Arial"/>
              <a:cs typeface="Arial"/>
            </a:endParaRPr>
          </a:p>
        </p:txBody>
      </p:sp>
      <p:sp>
        <p:nvSpPr>
          <p:cNvPr id="23" name="object 23"/>
          <p:cNvSpPr/>
          <p:nvPr/>
        </p:nvSpPr>
        <p:spPr>
          <a:xfrm>
            <a:off x="4718050" y="1414780"/>
            <a:ext cx="243839" cy="219710"/>
          </a:xfrm>
          <a:prstGeom prst="rect">
            <a:avLst/>
          </a:prstGeom>
          <a:blipFill>
            <a:blip r:embed="rId4" cstate="print"/>
            <a:stretch>
              <a:fillRect/>
            </a:stretch>
          </a:blipFill>
        </p:spPr>
        <p:txBody>
          <a:bodyPr wrap="square" lIns="0" tIns="0" rIns="0" bIns="0" rtlCol="0"/>
          <a:lstStyle/>
          <a:p>
            <a:endParaRPr/>
          </a:p>
        </p:txBody>
      </p:sp>
      <p:sp>
        <p:nvSpPr>
          <p:cNvPr id="24" name="object 24"/>
          <p:cNvSpPr txBox="1"/>
          <p:nvPr/>
        </p:nvSpPr>
        <p:spPr>
          <a:xfrm>
            <a:off x="4789170" y="142747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2</a:t>
            </a:r>
            <a:endParaRPr sz="1100">
              <a:latin typeface="Arial"/>
              <a:cs typeface="Arial"/>
            </a:endParaRPr>
          </a:p>
        </p:txBody>
      </p:sp>
      <p:sp>
        <p:nvSpPr>
          <p:cNvPr id="25" name="object 25"/>
          <p:cNvSpPr/>
          <p:nvPr/>
        </p:nvSpPr>
        <p:spPr>
          <a:xfrm>
            <a:off x="7104380" y="2042160"/>
            <a:ext cx="243840" cy="219710"/>
          </a:xfrm>
          <a:prstGeom prst="rect">
            <a:avLst/>
          </a:prstGeom>
          <a:blipFill>
            <a:blip r:embed="rId5" cstate="print"/>
            <a:stretch>
              <a:fillRect/>
            </a:stretch>
          </a:blipFill>
        </p:spPr>
        <p:txBody>
          <a:bodyPr wrap="square" lIns="0" tIns="0" rIns="0" bIns="0" rtlCol="0"/>
          <a:lstStyle/>
          <a:p>
            <a:endParaRPr/>
          </a:p>
        </p:txBody>
      </p:sp>
      <p:sp>
        <p:nvSpPr>
          <p:cNvPr id="26" name="object 26"/>
          <p:cNvSpPr txBox="1"/>
          <p:nvPr/>
        </p:nvSpPr>
        <p:spPr>
          <a:xfrm>
            <a:off x="7174230" y="205612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3</a:t>
            </a:r>
            <a:endParaRPr sz="1100">
              <a:latin typeface="Arial"/>
              <a:cs typeface="Arial"/>
            </a:endParaRPr>
          </a:p>
        </p:txBody>
      </p:sp>
      <p:sp>
        <p:nvSpPr>
          <p:cNvPr id="27" name="object 27"/>
          <p:cNvSpPr/>
          <p:nvPr/>
        </p:nvSpPr>
        <p:spPr>
          <a:xfrm>
            <a:off x="7405369" y="5048250"/>
            <a:ext cx="243840" cy="219710"/>
          </a:xfrm>
          <a:custGeom>
            <a:avLst/>
            <a:gdLst/>
            <a:ahLst/>
            <a:cxnLst/>
            <a:rect l="l" t="t" r="r" b="b"/>
            <a:pathLst>
              <a:path w="243840" h="219710">
                <a:moveTo>
                  <a:pt x="121920" y="0"/>
                </a:moveTo>
                <a:lnTo>
                  <a:pt x="73937" y="8314"/>
                </a:lnTo>
                <a:lnTo>
                  <a:pt x="35242" y="31273"/>
                </a:lnTo>
                <a:lnTo>
                  <a:pt x="9405" y="65901"/>
                </a:lnTo>
                <a:lnTo>
                  <a:pt x="0" y="109219"/>
                </a:lnTo>
                <a:lnTo>
                  <a:pt x="9405" y="152737"/>
                </a:lnTo>
                <a:lnTo>
                  <a:pt x="35242" y="187801"/>
                </a:lnTo>
                <a:lnTo>
                  <a:pt x="73937" y="211197"/>
                </a:lnTo>
                <a:lnTo>
                  <a:pt x="121920" y="219709"/>
                </a:lnTo>
                <a:lnTo>
                  <a:pt x="169902" y="211197"/>
                </a:lnTo>
                <a:lnTo>
                  <a:pt x="208597" y="187801"/>
                </a:lnTo>
                <a:lnTo>
                  <a:pt x="234434" y="152737"/>
                </a:lnTo>
                <a:lnTo>
                  <a:pt x="243839" y="109219"/>
                </a:lnTo>
                <a:lnTo>
                  <a:pt x="234434" y="65901"/>
                </a:lnTo>
                <a:lnTo>
                  <a:pt x="208597" y="31273"/>
                </a:lnTo>
                <a:lnTo>
                  <a:pt x="169902" y="8314"/>
                </a:lnTo>
                <a:lnTo>
                  <a:pt x="121920" y="0"/>
                </a:lnTo>
                <a:close/>
              </a:path>
            </a:pathLst>
          </a:custGeom>
          <a:solidFill>
            <a:srgbClr val="18C12E"/>
          </a:solidFill>
        </p:spPr>
        <p:txBody>
          <a:bodyPr wrap="square" lIns="0" tIns="0" rIns="0" bIns="0" rtlCol="0"/>
          <a:lstStyle/>
          <a:p>
            <a:endParaRPr/>
          </a:p>
        </p:txBody>
      </p:sp>
      <p:sp>
        <p:nvSpPr>
          <p:cNvPr id="28" name="object 28"/>
          <p:cNvSpPr txBox="1"/>
          <p:nvPr/>
        </p:nvSpPr>
        <p:spPr>
          <a:xfrm>
            <a:off x="7475219" y="506095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4</a:t>
            </a:r>
            <a:endParaRPr sz="11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89279"/>
            <a:ext cx="1054100" cy="513080"/>
          </a:xfrm>
          <a:prstGeom prst="rect">
            <a:avLst/>
          </a:prstGeom>
        </p:spPr>
        <p:txBody>
          <a:bodyPr vert="horz" wrap="square" lIns="0" tIns="12700" rIns="0" bIns="0" rtlCol="0">
            <a:spAutoFit/>
          </a:bodyPr>
          <a:lstStyle/>
          <a:p>
            <a:pPr marL="12700">
              <a:lnSpc>
                <a:spcPct val="100000"/>
              </a:lnSpc>
              <a:spcBef>
                <a:spcPts val="100"/>
              </a:spcBef>
            </a:pPr>
            <a:r>
              <a:rPr sz="3200" b="1" i="1" spc="-5" dirty="0">
                <a:latin typeface="Times New Roman"/>
                <a:cs typeface="Times New Roman"/>
              </a:rPr>
              <a:t>Step</a:t>
            </a:r>
            <a:r>
              <a:rPr sz="3200" b="1" i="1" spc="-70" dirty="0">
                <a:latin typeface="Times New Roman"/>
                <a:cs typeface="Times New Roman"/>
              </a:rPr>
              <a:t> </a:t>
            </a:r>
            <a:r>
              <a:rPr sz="3200" b="1" i="1" dirty="0">
                <a:latin typeface="Times New Roman"/>
                <a:cs typeface="Times New Roman"/>
              </a:rPr>
              <a:t>5</a:t>
            </a:r>
            <a:endParaRPr sz="3200">
              <a:latin typeface="Times New Roman"/>
              <a:cs typeface="Times New Roman"/>
            </a:endParaRPr>
          </a:p>
        </p:txBody>
      </p:sp>
      <p:sp>
        <p:nvSpPr>
          <p:cNvPr id="3" name="object 3"/>
          <p:cNvSpPr/>
          <p:nvPr/>
        </p:nvSpPr>
        <p:spPr>
          <a:xfrm>
            <a:off x="755650" y="1151889"/>
            <a:ext cx="7777480" cy="50850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88609" y="3093720"/>
            <a:ext cx="360680" cy="414020"/>
          </a:xfrm>
          <a:custGeom>
            <a:avLst/>
            <a:gdLst/>
            <a:ahLst/>
            <a:cxnLst/>
            <a:rect l="l" t="t" r="r" b="b"/>
            <a:pathLst>
              <a:path w="360679" h="414020">
                <a:moveTo>
                  <a:pt x="0" y="414019"/>
                </a:moveTo>
                <a:lnTo>
                  <a:pt x="360679" y="0"/>
                </a:lnTo>
              </a:path>
            </a:pathLst>
          </a:custGeom>
          <a:ln w="6469">
            <a:solidFill>
              <a:srgbClr val="000000"/>
            </a:solidFill>
          </a:ln>
        </p:spPr>
        <p:txBody>
          <a:bodyPr wrap="square" lIns="0" tIns="0" rIns="0" bIns="0" rtlCol="0"/>
          <a:lstStyle/>
          <a:p>
            <a:endParaRPr/>
          </a:p>
        </p:txBody>
      </p:sp>
      <p:sp>
        <p:nvSpPr>
          <p:cNvPr id="5" name="object 5"/>
          <p:cNvSpPr/>
          <p:nvPr/>
        </p:nvSpPr>
        <p:spPr>
          <a:xfrm>
            <a:off x="5397500" y="3507740"/>
            <a:ext cx="240029" cy="1270"/>
          </a:xfrm>
          <a:custGeom>
            <a:avLst/>
            <a:gdLst/>
            <a:ahLst/>
            <a:cxnLst/>
            <a:rect l="l" t="t" r="r" b="b"/>
            <a:pathLst>
              <a:path w="240029" h="1270">
                <a:moveTo>
                  <a:pt x="0" y="0"/>
                </a:moveTo>
                <a:lnTo>
                  <a:pt x="240029" y="1270"/>
                </a:lnTo>
              </a:path>
            </a:pathLst>
          </a:custGeom>
          <a:ln w="6469">
            <a:solidFill>
              <a:srgbClr val="000000"/>
            </a:solidFill>
          </a:ln>
        </p:spPr>
        <p:txBody>
          <a:bodyPr wrap="square" lIns="0" tIns="0" rIns="0" bIns="0" rtlCol="0"/>
          <a:lstStyle/>
          <a:p>
            <a:endParaRPr/>
          </a:p>
        </p:txBody>
      </p:sp>
      <p:sp>
        <p:nvSpPr>
          <p:cNvPr id="6" name="object 6"/>
          <p:cNvSpPr/>
          <p:nvPr/>
        </p:nvSpPr>
        <p:spPr>
          <a:xfrm>
            <a:off x="5201920" y="5715000"/>
            <a:ext cx="1270" cy="158750"/>
          </a:xfrm>
          <a:custGeom>
            <a:avLst/>
            <a:gdLst/>
            <a:ahLst/>
            <a:cxnLst/>
            <a:rect l="l" t="t" r="r" b="b"/>
            <a:pathLst>
              <a:path w="1270" h="158750">
                <a:moveTo>
                  <a:pt x="0" y="158750"/>
                </a:moveTo>
                <a:lnTo>
                  <a:pt x="1269" y="0"/>
                </a:lnTo>
              </a:path>
            </a:pathLst>
          </a:custGeom>
          <a:ln w="6469">
            <a:solidFill>
              <a:srgbClr val="000000"/>
            </a:solidFill>
          </a:ln>
        </p:spPr>
        <p:txBody>
          <a:bodyPr wrap="square" lIns="0" tIns="0" rIns="0" bIns="0" rtlCol="0"/>
          <a:lstStyle/>
          <a:p>
            <a:endParaRPr/>
          </a:p>
        </p:txBody>
      </p:sp>
      <p:sp>
        <p:nvSpPr>
          <p:cNvPr id="7" name="object 7"/>
          <p:cNvSpPr/>
          <p:nvPr/>
        </p:nvSpPr>
        <p:spPr>
          <a:xfrm>
            <a:off x="7623809" y="2364739"/>
            <a:ext cx="1270" cy="492759"/>
          </a:xfrm>
          <a:custGeom>
            <a:avLst/>
            <a:gdLst/>
            <a:ahLst/>
            <a:cxnLst/>
            <a:rect l="l" t="t" r="r" b="b"/>
            <a:pathLst>
              <a:path w="1270" h="492760">
                <a:moveTo>
                  <a:pt x="0" y="0"/>
                </a:moveTo>
                <a:lnTo>
                  <a:pt x="1270" y="492760"/>
                </a:lnTo>
              </a:path>
            </a:pathLst>
          </a:custGeom>
          <a:ln w="6469">
            <a:solidFill>
              <a:srgbClr val="000000"/>
            </a:solidFill>
          </a:ln>
        </p:spPr>
        <p:txBody>
          <a:bodyPr wrap="square" lIns="0" tIns="0" rIns="0" bIns="0" rtlCol="0"/>
          <a:lstStyle/>
          <a:p>
            <a:endParaRPr/>
          </a:p>
        </p:txBody>
      </p:sp>
      <p:sp>
        <p:nvSpPr>
          <p:cNvPr id="8" name="object 8"/>
          <p:cNvSpPr/>
          <p:nvPr/>
        </p:nvSpPr>
        <p:spPr>
          <a:xfrm>
            <a:off x="4239259" y="1470660"/>
            <a:ext cx="6350" cy="632460"/>
          </a:xfrm>
          <a:custGeom>
            <a:avLst/>
            <a:gdLst/>
            <a:ahLst/>
            <a:cxnLst/>
            <a:rect l="l" t="t" r="r" b="b"/>
            <a:pathLst>
              <a:path w="6350" h="632460">
                <a:moveTo>
                  <a:pt x="0" y="0"/>
                </a:moveTo>
                <a:lnTo>
                  <a:pt x="6350" y="632460"/>
                </a:lnTo>
              </a:path>
            </a:pathLst>
          </a:custGeom>
          <a:ln w="6469">
            <a:solidFill>
              <a:srgbClr val="000000"/>
            </a:solidFill>
          </a:ln>
        </p:spPr>
        <p:txBody>
          <a:bodyPr wrap="square" lIns="0" tIns="0" rIns="0" bIns="0" rtlCol="0"/>
          <a:lstStyle/>
          <a:p>
            <a:endParaRPr/>
          </a:p>
        </p:txBody>
      </p:sp>
      <p:sp>
        <p:nvSpPr>
          <p:cNvPr id="9" name="object 9"/>
          <p:cNvSpPr/>
          <p:nvPr/>
        </p:nvSpPr>
        <p:spPr>
          <a:xfrm>
            <a:off x="4997450" y="1935479"/>
            <a:ext cx="3810" cy="519430"/>
          </a:xfrm>
          <a:custGeom>
            <a:avLst/>
            <a:gdLst/>
            <a:ahLst/>
            <a:cxnLst/>
            <a:rect l="l" t="t" r="r" b="b"/>
            <a:pathLst>
              <a:path w="3810" h="519430">
                <a:moveTo>
                  <a:pt x="0" y="0"/>
                </a:moveTo>
                <a:lnTo>
                  <a:pt x="3810" y="519430"/>
                </a:lnTo>
              </a:path>
            </a:pathLst>
          </a:custGeom>
          <a:ln w="6469">
            <a:solidFill>
              <a:srgbClr val="000000"/>
            </a:solidFill>
          </a:ln>
        </p:spPr>
        <p:txBody>
          <a:bodyPr wrap="square" lIns="0" tIns="0" rIns="0" bIns="0" rtlCol="0"/>
          <a:lstStyle/>
          <a:p>
            <a:endParaRPr/>
          </a:p>
        </p:txBody>
      </p:sp>
      <p:sp>
        <p:nvSpPr>
          <p:cNvPr id="10" name="object 10"/>
          <p:cNvSpPr/>
          <p:nvPr/>
        </p:nvSpPr>
        <p:spPr>
          <a:xfrm>
            <a:off x="5283200" y="2449829"/>
            <a:ext cx="1192530" cy="153670"/>
          </a:xfrm>
          <a:custGeom>
            <a:avLst/>
            <a:gdLst/>
            <a:ahLst/>
            <a:cxnLst/>
            <a:rect l="l" t="t" r="r" b="b"/>
            <a:pathLst>
              <a:path w="1192529" h="153669">
                <a:moveTo>
                  <a:pt x="0" y="153670"/>
                </a:moveTo>
                <a:lnTo>
                  <a:pt x="2539" y="34290"/>
                </a:lnTo>
                <a:lnTo>
                  <a:pt x="1192529" y="0"/>
                </a:lnTo>
                <a:lnTo>
                  <a:pt x="1192529" y="118110"/>
                </a:lnTo>
              </a:path>
            </a:pathLst>
          </a:custGeom>
          <a:ln w="6469">
            <a:solidFill>
              <a:srgbClr val="000000"/>
            </a:solidFill>
          </a:ln>
        </p:spPr>
        <p:txBody>
          <a:bodyPr wrap="square" lIns="0" tIns="0" rIns="0" bIns="0" rtlCol="0"/>
          <a:lstStyle/>
          <a:p>
            <a:endParaRPr/>
          </a:p>
        </p:txBody>
      </p:sp>
      <p:sp>
        <p:nvSpPr>
          <p:cNvPr id="11" name="object 11"/>
          <p:cNvSpPr/>
          <p:nvPr/>
        </p:nvSpPr>
        <p:spPr>
          <a:xfrm>
            <a:off x="5899150" y="2367279"/>
            <a:ext cx="1270" cy="95250"/>
          </a:xfrm>
          <a:custGeom>
            <a:avLst/>
            <a:gdLst/>
            <a:ahLst/>
            <a:cxnLst/>
            <a:rect l="l" t="t" r="r" b="b"/>
            <a:pathLst>
              <a:path w="1270" h="95250">
                <a:moveTo>
                  <a:pt x="0" y="0"/>
                </a:moveTo>
                <a:lnTo>
                  <a:pt x="1270" y="95250"/>
                </a:lnTo>
              </a:path>
            </a:pathLst>
          </a:custGeom>
          <a:ln w="6469">
            <a:solidFill>
              <a:srgbClr val="000000"/>
            </a:solidFill>
          </a:ln>
        </p:spPr>
        <p:txBody>
          <a:bodyPr wrap="square" lIns="0" tIns="0" rIns="0" bIns="0" rtlCol="0"/>
          <a:lstStyle/>
          <a:p>
            <a:endParaRPr/>
          </a:p>
        </p:txBody>
      </p:sp>
      <p:sp>
        <p:nvSpPr>
          <p:cNvPr id="12" name="object 12"/>
          <p:cNvSpPr/>
          <p:nvPr/>
        </p:nvSpPr>
        <p:spPr>
          <a:xfrm>
            <a:off x="4215129" y="2809239"/>
            <a:ext cx="1270" cy="298450"/>
          </a:xfrm>
          <a:custGeom>
            <a:avLst/>
            <a:gdLst/>
            <a:ahLst/>
            <a:cxnLst/>
            <a:rect l="l" t="t" r="r" b="b"/>
            <a:pathLst>
              <a:path w="1270" h="298450">
                <a:moveTo>
                  <a:pt x="0" y="298450"/>
                </a:moveTo>
                <a:lnTo>
                  <a:pt x="1270" y="0"/>
                </a:lnTo>
              </a:path>
            </a:pathLst>
          </a:custGeom>
          <a:ln w="6469">
            <a:solidFill>
              <a:srgbClr val="000000"/>
            </a:solidFill>
          </a:ln>
        </p:spPr>
        <p:txBody>
          <a:bodyPr wrap="square" lIns="0" tIns="0" rIns="0" bIns="0" rtlCol="0"/>
          <a:lstStyle/>
          <a:p>
            <a:endParaRPr/>
          </a:p>
        </p:txBody>
      </p:sp>
      <p:sp>
        <p:nvSpPr>
          <p:cNvPr id="13" name="object 13"/>
          <p:cNvSpPr txBox="1"/>
          <p:nvPr/>
        </p:nvSpPr>
        <p:spPr>
          <a:xfrm>
            <a:off x="4114800" y="1220470"/>
            <a:ext cx="245491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Ligand binds </a:t>
            </a:r>
            <a:r>
              <a:rPr sz="1100" b="1" dirty="0">
                <a:latin typeface="Arial"/>
                <a:cs typeface="Arial"/>
              </a:rPr>
              <a:t>to membrane </a:t>
            </a:r>
            <a:r>
              <a:rPr sz="1100" b="1" spc="-5" dirty="0">
                <a:latin typeface="Arial"/>
                <a:cs typeface="Arial"/>
              </a:rPr>
              <a:t>receptor.</a:t>
            </a:r>
            <a:endParaRPr sz="1100">
              <a:latin typeface="Arial"/>
              <a:cs typeface="Arial"/>
            </a:endParaRPr>
          </a:p>
        </p:txBody>
      </p:sp>
      <p:sp>
        <p:nvSpPr>
          <p:cNvPr id="14" name="object 14"/>
          <p:cNvSpPr txBox="1"/>
          <p:nvPr/>
        </p:nvSpPr>
        <p:spPr>
          <a:xfrm>
            <a:off x="5563870" y="2000250"/>
            <a:ext cx="686435" cy="360680"/>
          </a:xfrm>
          <a:prstGeom prst="rect">
            <a:avLst/>
          </a:prstGeom>
        </p:spPr>
        <p:txBody>
          <a:bodyPr vert="horz" wrap="square" lIns="0" tIns="12700" rIns="0" bIns="0" rtlCol="0">
            <a:spAutoFit/>
          </a:bodyPr>
          <a:lstStyle/>
          <a:p>
            <a:pPr marL="12700" marR="5080" indent="41910">
              <a:lnSpc>
                <a:spcPct val="100000"/>
              </a:lnSpc>
              <a:spcBef>
                <a:spcPts val="100"/>
              </a:spcBef>
            </a:pPr>
            <a:r>
              <a:rPr sz="1100" b="1" dirty="0">
                <a:latin typeface="Arial"/>
                <a:cs typeface="Arial"/>
              </a:rPr>
              <a:t>Clathrin-  </a:t>
            </a:r>
            <a:r>
              <a:rPr sz="1100" b="1" spc="-5" dirty="0">
                <a:latin typeface="Arial"/>
                <a:cs typeface="Arial"/>
              </a:rPr>
              <a:t>coated</a:t>
            </a:r>
            <a:r>
              <a:rPr sz="1100" b="1" spc="-65" dirty="0">
                <a:latin typeface="Arial"/>
                <a:cs typeface="Arial"/>
              </a:rPr>
              <a:t> </a:t>
            </a:r>
            <a:r>
              <a:rPr sz="1100" b="1" spc="-5" dirty="0">
                <a:latin typeface="Arial"/>
                <a:cs typeface="Arial"/>
              </a:rPr>
              <a:t>pit</a:t>
            </a:r>
            <a:endParaRPr sz="1100">
              <a:latin typeface="Arial"/>
              <a:cs typeface="Arial"/>
            </a:endParaRPr>
          </a:p>
        </p:txBody>
      </p:sp>
      <p:sp>
        <p:nvSpPr>
          <p:cNvPr id="15" name="object 15"/>
          <p:cNvSpPr txBox="1"/>
          <p:nvPr/>
        </p:nvSpPr>
        <p:spPr>
          <a:xfrm>
            <a:off x="7125969" y="1217929"/>
            <a:ext cx="120459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Extracellular</a:t>
            </a:r>
            <a:r>
              <a:rPr sz="1100" b="1" i="1" spc="-25" dirty="0">
                <a:latin typeface="Arial"/>
                <a:cs typeface="Arial"/>
              </a:rPr>
              <a:t> </a:t>
            </a:r>
            <a:r>
              <a:rPr sz="1100" b="1" i="1" dirty="0">
                <a:latin typeface="Arial"/>
                <a:cs typeface="Arial"/>
              </a:rPr>
              <a:t>fluid</a:t>
            </a:r>
            <a:endParaRPr sz="1100">
              <a:latin typeface="Arial"/>
              <a:cs typeface="Arial"/>
            </a:endParaRPr>
          </a:p>
        </p:txBody>
      </p:sp>
      <p:sp>
        <p:nvSpPr>
          <p:cNvPr id="16" name="object 16"/>
          <p:cNvSpPr txBox="1"/>
          <p:nvPr/>
        </p:nvSpPr>
        <p:spPr>
          <a:xfrm>
            <a:off x="7178040" y="5789929"/>
            <a:ext cx="115887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Intracellular</a:t>
            </a:r>
            <a:r>
              <a:rPr sz="1100" b="1" i="1" spc="-20" dirty="0">
                <a:latin typeface="Arial"/>
                <a:cs typeface="Arial"/>
              </a:rPr>
              <a:t> </a:t>
            </a:r>
            <a:r>
              <a:rPr sz="1100" b="1" i="1" dirty="0">
                <a:latin typeface="Arial"/>
                <a:cs typeface="Arial"/>
              </a:rPr>
              <a:t>fluid</a:t>
            </a:r>
            <a:endParaRPr sz="1100">
              <a:latin typeface="Arial"/>
              <a:cs typeface="Arial"/>
            </a:endParaRPr>
          </a:p>
        </p:txBody>
      </p:sp>
      <p:sp>
        <p:nvSpPr>
          <p:cNvPr id="17" name="object 17"/>
          <p:cNvSpPr txBox="1"/>
          <p:nvPr/>
        </p:nvSpPr>
        <p:spPr>
          <a:xfrm>
            <a:off x="5175250" y="1527809"/>
            <a:ext cx="1887220"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Receptor-ligand </a:t>
            </a:r>
            <a:r>
              <a:rPr sz="1100" b="1" dirty="0">
                <a:latin typeface="Arial"/>
                <a:cs typeface="Arial"/>
              </a:rPr>
              <a:t>migrates to  </a:t>
            </a:r>
            <a:r>
              <a:rPr sz="1100" b="1" spc="-5" dirty="0">
                <a:latin typeface="Arial"/>
                <a:cs typeface="Arial"/>
              </a:rPr>
              <a:t>clathrin-coated </a:t>
            </a:r>
            <a:r>
              <a:rPr sz="1100" b="1" dirty="0">
                <a:latin typeface="Arial"/>
                <a:cs typeface="Arial"/>
              </a:rPr>
              <a:t>pit.</a:t>
            </a:r>
            <a:endParaRPr sz="1100">
              <a:latin typeface="Arial"/>
              <a:cs typeface="Arial"/>
            </a:endParaRPr>
          </a:p>
        </p:txBody>
      </p:sp>
      <p:sp>
        <p:nvSpPr>
          <p:cNvPr id="18" name="object 18"/>
          <p:cNvSpPr txBox="1"/>
          <p:nvPr/>
        </p:nvSpPr>
        <p:spPr>
          <a:xfrm>
            <a:off x="7481569" y="4919979"/>
            <a:ext cx="906144"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Vesicle</a:t>
            </a:r>
            <a:r>
              <a:rPr sz="1100" b="1" spc="-50" dirty="0">
                <a:latin typeface="Arial"/>
                <a:cs typeface="Arial"/>
              </a:rPr>
              <a:t> </a:t>
            </a:r>
            <a:r>
              <a:rPr sz="1100" b="1" spc="-5" dirty="0">
                <a:latin typeface="Arial"/>
                <a:cs typeface="Arial"/>
              </a:rPr>
              <a:t>loses  clathrin</a:t>
            </a:r>
            <a:r>
              <a:rPr sz="1100" b="1" spc="-25" dirty="0">
                <a:latin typeface="Arial"/>
                <a:cs typeface="Arial"/>
              </a:rPr>
              <a:t> </a:t>
            </a:r>
            <a:r>
              <a:rPr sz="1100" b="1" spc="-5" dirty="0">
                <a:latin typeface="Arial"/>
                <a:cs typeface="Arial"/>
              </a:rPr>
              <a:t>coat.</a:t>
            </a:r>
            <a:endParaRPr sz="1100">
              <a:latin typeface="Arial"/>
              <a:cs typeface="Arial"/>
            </a:endParaRPr>
          </a:p>
        </p:txBody>
      </p:sp>
      <p:sp>
        <p:nvSpPr>
          <p:cNvPr id="19" name="object 19"/>
          <p:cNvSpPr txBox="1"/>
          <p:nvPr/>
        </p:nvSpPr>
        <p:spPr>
          <a:xfrm>
            <a:off x="4998720" y="5840729"/>
            <a:ext cx="739775"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Endosome</a:t>
            </a:r>
            <a:endParaRPr sz="1100">
              <a:latin typeface="Arial"/>
              <a:cs typeface="Arial"/>
            </a:endParaRPr>
          </a:p>
        </p:txBody>
      </p:sp>
      <p:sp>
        <p:nvSpPr>
          <p:cNvPr id="20" name="object 20"/>
          <p:cNvSpPr txBox="1"/>
          <p:nvPr/>
        </p:nvSpPr>
        <p:spPr>
          <a:xfrm>
            <a:off x="6015990" y="5114290"/>
            <a:ext cx="803910" cy="52832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Receptors  </a:t>
            </a:r>
            <a:r>
              <a:rPr sz="1100" b="1" dirty="0">
                <a:latin typeface="Arial"/>
                <a:cs typeface="Arial"/>
              </a:rPr>
              <a:t>and</a:t>
            </a:r>
            <a:r>
              <a:rPr sz="1100" b="1" spc="-70" dirty="0">
                <a:latin typeface="Arial"/>
                <a:cs typeface="Arial"/>
              </a:rPr>
              <a:t> </a:t>
            </a:r>
            <a:r>
              <a:rPr sz="1100" b="1" spc="-5" dirty="0">
                <a:latin typeface="Arial"/>
                <a:cs typeface="Arial"/>
              </a:rPr>
              <a:t>ligands  separate.</a:t>
            </a:r>
            <a:endParaRPr sz="1100">
              <a:latin typeface="Arial"/>
              <a:cs typeface="Arial"/>
            </a:endParaRPr>
          </a:p>
        </p:txBody>
      </p:sp>
      <p:sp>
        <p:nvSpPr>
          <p:cNvPr id="21" name="object 21"/>
          <p:cNvSpPr txBox="1"/>
          <p:nvPr/>
        </p:nvSpPr>
        <p:spPr>
          <a:xfrm>
            <a:off x="3877309" y="3073400"/>
            <a:ext cx="1423670" cy="52832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Receptor</a:t>
            </a:r>
            <a:endParaRPr sz="1100">
              <a:latin typeface="Arial"/>
              <a:cs typeface="Arial"/>
            </a:endParaRPr>
          </a:p>
          <a:p>
            <a:pPr>
              <a:lnSpc>
                <a:spcPct val="100000"/>
              </a:lnSpc>
              <a:spcBef>
                <a:spcPts val="55"/>
              </a:spcBef>
            </a:pPr>
            <a:endParaRPr sz="1100">
              <a:latin typeface="Times New Roman"/>
              <a:cs typeface="Times New Roman"/>
            </a:endParaRPr>
          </a:p>
          <a:p>
            <a:pPr marL="880744">
              <a:lnSpc>
                <a:spcPct val="100000"/>
              </a:lnSpc>
            </a:pPr>
            <a:r>
              <a:rPr sz="1100" b="1" spc="-5" dirty="0">
                <a:latin typeface="Arial"/>
                <a:cs typeface="Arial"/>
              </a:rPr>
              <a:t>Clathrin</a:t>
            </a:r>
            <a:endParaRPr sz="1100">
              <a:latin typeface="Arial"/>
              <a:cs typeface="Arial"/>
            </a:endParaRPr>
          </a:p>
        </p:txBody>
      </p:sp>
      <p:sp>
        <p:nvSpPr>
          <p:cNvPr id="22" name="object 22"/>
          <p:cNvSpPr/>
          <p:nvPr/>
        </p:nvSpPr>
        <p:spPr>
          <a:xfrm>
            <a:off x="7190740" y="4973320"/>
            <a:ext cx="171450" cy="162560"/>
          </a:xfrm>
          <a:custGeom>
            <a:avLst/>
            <a:gdLst/>
            <a:ahLst/>
            <a:cxnLst/>
            <a:rect l="l" t="t" r="r" b="b"/>
            <a:pathLst>
              <a:path w="171450" h="162560">
                <a:moveTo>
                  <a:pt x="83819" y="0"/>
                </a:moveTo>
                <a:lnTo>
                  <a:pt x="35559" y="13969"/>
                </a:lnTo>
                <a:lnTo>
                  <a:pt x="15239" y="36829"/>
                </a:lnTo>
                <a:lnTo>
                  <a:pt x="5079" y="48259"/>
                </a:lnTo>
                <a:lnTo>
                  <a:pt x="0" y="66039"/>
                </a:lnTo>
                <a:lnTo>
                  <a:pt x="0" y="96519"/>
                </a:lnTo>
                <a:lnTo>
                  <a:pt x="5079" y="114299"/>
                </a:lnTo>
                <a:lnTo>
                  <a:pt x="15239" y="125729"/>
                </a:lnTo>
                <a:lnTo>
                  <a:pt x="24129" y="139699"/>
                </a:lnTo>
                <a:lnTo>
                  <a:pt x="35559" y="148589"/>
                </a:lnTo>
                <a:lnTo>
                  <a:pt x="50800" y="156209"/>
                </a:lnTo>
                <a:lnTo>
                  <a:pt x="66039" y="160019"/>
                </a:lnTo>
                <a:lnTo>
                  <a:pt x="83819" y="162559"/>
                </a:lnTo>
                <a:lnTo>
                  <a:pt x="101600" y="160019"/>
                </a:lnTo>
                <a:lnTo>
                  <a:pt x="143509" y="139699"/>
                </a:lnTo>
                <a:lnTo>
                  <a:pt x="167639" y="96519"/>
                </a:lnTo>
                <a:lnTo>
                  <a:pt x="171450" y="80009"/>
                </a:lnTo>
                <a:lnTo>
                  <a:pt x="167639" y="80009"/>
                </a:lnTo>
                <a:lnTo>
                  <a:pt x="167639" y="66039"/>
                </a:lnTo>
                <a:lnTo>
                  <a:pt x="143509" y="22859"/>
                </a:lnTo>
                <a:lnTo>
                  <a:pt x="101600" y="2539"/>
                </a:lnTo>
                <a:lnTo>
                  <a:pt x="83819" y="0"/>
                </a:lnTo>
                <a:close/>
              </a:path>
            </a:pathLst>
          </a:custGeom>
          <a:solidFill>
            <a:srgbClr val="49AA26"/>
          </a:solidFill>
        </p:spPr>
        <p:txBody>
          <a:bodyPr wrap="square" lIns="0" tIns="0" rIns="0" bIns="0" rtlCol="0"/>
          <a:lstStyle/>
          <a:p>
            <a:endParaRPr/>
          </a:p>
        </p:txBody>
      </p:sp>
      <p:sp>
        <p:nvSpPr>
          <p:cNvPr id="23" name="object 23"/>
          <p:cNvSpPr/>
          <p:nvPr/>
        </p:nvSpPr>
        <p:spPr>
          <a:xfrm>
            <a:off x="3675379" y="1223010"/>
            <a:ext cx="217170" cy="203200"/>
          </a:xfrm>
          <a:prstGeom prst="rect">
            <a:avLst/>
          </a:prstGeom>
          <a:blipFill>
            <a:blip r:embed="rId3" cstate="print"/>
            <a:stretch>
              <a:fillRect/>
            </a:stretch>
          </a:blipFill>
        </p:spPr>
        <p:txBody>
          <a:bodyPr wrap="square" lIns="0" tIns="0" rIns="0" bIns="0" rtlCol="0"/>
          <a:lstStyle/>
          <a:p>
            <a:endParaRPr/>
          </a:p>
        </p:txBody>
      </p:sp>
      <p:sp>
        <p:nvSpPr>
          <p:cNvPr id="24" name="object 24"/>
          <p:cNvSpPr txBox="1"/>
          <p:nvPr/>
        </p:nvSpPr>
        <p:spPr>
          <a:xfrm>
            <a:off x="3732529" y="122809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1</a:t>
            </a:r>
            <a:endParaRPr sz="1100">
              <a:latin typeface="Arial"/>
              <a:cs typeface="Arial"/>
            </a:endParaRPr>
          </a:p>
        </p:txBody>
      </p:sp>
      <p:sp>
        <p:nvSpPr>
          <p:cNvPr id="25" name="object 25"/>
          <p:cNvSpPr/>
          <p:nvPr/>
        </p:nvSpPr>
        <p:spPr>
          <a:xfrm>
            <a:off x="4777740" y="1554480"/>
            <a:ext cx="215900" cy="204470"/>
          </a:xfrm>
          <a:prstGeom prst="rect">
            <a:avLst/>
          </a:prstGeom>
          <a:blipFill>
            <a:blip r:embed="rId4" cstate="print"/>
            <a:stretch>
              <a:fillRect/>
            </a:stretch>
          </a:blipFill>
        </p:spPr>
        <p:txBody>
          <a:bodyPr wrap="square" lIns="0" tIns="0" rIns="0" bIns="0" rtlCol="0"/>
          <a:lstStyle/>
          <a:p>
            <a:endParaRPr/>
          </a:p>
        </p:txBody>
      </p:sp>
      <p:sp>
        <p:nvSpPr>
          <p:cNvPr id="26" name="object 26"/>
          <p:cNvSpPr txBox="1"/>
          <p:nvPr/>
        </p:nvSpPr>
        <p:spPr>
          <a:xfrm>
            <a:off x="4833620" y="156082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2</a:t>
            </a:r>
            <a:endParaRPr sz="1100">
              <a:latin typeface="Arial"/>
              <a:cs typeface="Arial"/>
            </a:endParaRPr>
          </a:p>
        </p:txBody>
      </p:sp>
      <p:sp>
        <p:nvSpPr>
          <p:cNvPr id="27" name="object 27"/>
          <p:cNvSpPr/>
          <p:nvPr/>
        </p:nvSpPr>
        <p:spPr>
          <a:xfrm>
            <a:off x="6891019" y="2138679"/>
            <a:ext cx="215900" cy="204470"/>
          </a:xfrm>
          <a:prstGeom prst="rect">
            <a:avLst/>
          </a:prstGeom>
          <a:blipFill>
            <a:blip r:embed="rId5" cstate="print"/>
            <a:stretch>
              <a:fillRect/>
            </a:stretch>
          </a:blipFill>
        </p:spPr>
        <p:txBody>
          <a:bodyPr wrap="square" lIns="0" tIns="0" rIns="0" bIns="0" rtlCol="0"/>
          <a:lstStyle/>
          <a:p>
            <a:endParaRPr/>
          </a:p>
        </p:txBody>
      </p:sp>
      <p:sp>
        <p:nvSpPr>
          <p:cNvPr id="28" name="object 28"/>
          <p:cNvSpPr txBox="1"/>
          <p:nvPr/>
        </p:nvSpPr>
        <p:spPr>
          <a:xfrm>
            <a:off x="6946900" y="2143759"/>
            <a:ext cx="1092200" cy="193040"/>
          </a:xfrm>
          <a:prstGeom prst="rect">
            <a:avLst/>
          </a:prstGeom>
        </p:spPr>
        <p:txBody>
          <a:bodyPr vert="horz" wrap="square" lIns="0" tIns="12700" rIns="0" bIns="0" rtlCol="0">
            <a:spAutoFit/>
          </a:bodyPr>
          <a:lstStyle/>
          <a:p>
            <a:pPr marL="12700">
              <a:lnSpc>
                <a:spcPct val="100000"/>
              </a:lnSpc>
              <a:spcBef>
                <a:spcPts val="100"/>
              </a:spcBef>
              <a:tabLst>
                <a:tab pos="250825" algn="l"/>
              </a:tabLst>
            </a:pPr>
            <a:r>
              <a:rPr sz="1100" b="1" dirty="0">
                <a:solidFill>
                  <a:srgbClr val="FFFFFF"/>
                </a:solidFill>
                <a:latin typeface="Arial"/>
                <a:cs typeface="Arial"/>
              </a:rPr>
              <a:t>3	</a:t>
            </a:r>
            <a:r>
              <a:rPr sz="1650" b="1" spc="-7" baseline="2525">
                <a:latin typeface="Arial"/>
                <a:cs typeface="Arial"/>
              </a:rPr>
              <a:t>End</a:t>
            </a:r>
            <a:r>
              <a:rPr sz="1650" b="1" spc="7" baseline="2525">
                <a:latin typeface="Arial"/>
                <a:cs typeface="Arial"/>
              </a:rPr>
              <a:t>o</a:t>
            </a:r>
            <a:r>
              <a:rPr sz="1650" b="1" spc="-7" baseline="2525">
                <a:latin typeface="Arial"/>
                <a:cs typeface="Arial"/>
              </a:rPr>
              <a:t>c</a:t>
            </a:r>
            <a:r>
              <a:rPr sz="1650" b="1" spc="-37" baseline="2525">
                <a:latin typeface="Arial"/>
                <a:cs typeface="Arial"/>
              </a:rPr>
              <a:t>y</a:t>
            </a:r>
            <a:r>
              <a:rPr sz="1650" b="1" baseline="2525">
                <a:latin typeface="Arial"/>
                <a:cs typeface="Arial"/>
              </a:rPr>
              <a:t>t</a:t>
            </a:r>
            <a:r>
              <a:rPr sz="1650" b="1" spc="-7" baseline="2525">
                <a:latin typeface="Arial"/>
                <a:cs typeface="Arial"/>
              </a:rPr>
              <a:t>os</a:t>
            </a:r>
            <a:r>
              <a:rPr sz="1650" b="1" baseline="2525">
                <a:latin typeface="Arial"/>
                <a:cs typeface="Arial"/>
              </a:rPr>
              <a:t>is</a:t>
            </a:r>
            <a:endParaRPr sz="1650" baseline="2525">
              <a:latin typeface="Arial"/>
              <a:cs typeface="Arial"/>
            </a:endParaRPr>
          </a:p>
        </p:txBody>
      </p:sp>
      <p:sp>
        <p:nvSpPr>
          <p:cNvPr id="29" name="object 29"/>
          <p:cNvSpPr/>
          <p:nvPr/>
        </p:nvSpPr>
        <p:spPr>
          <a:xfrm>
            <a:off x="7157719" y="4931409"/>
            <a:ext cx="215900" cy="204470"/>
          </a:xfrm>
          <a:custGeom>
            <a:avLst/>
            <a:gdLst/>
            <a:ahLst/>
            <a:cxnLst/>
            <a:rect l="l" t="t" r="r" b="b"/>
            <a:pathLst>
              <a:path w="215900" h="204470">
                <a:moveTo>
                  <a:pt x="107950" y="0"/>
                </a:moveTo>
                <a:lnTo>
                  <a:pt x="65365" y="7659"/>
                </a:lnTo>
                <a:lnTo>
                  <a:pt x="31115" y="28892"/>
                </a:lnTo>
                <a:lnTo>
                  <a:pt x="8294" y="61079"/>
                </a:lnTo>
                <a:lnTo>
                  <a:pt x="0" y="101600"/>
                </a:lnTo>
                <a:lnTo>
                  <a:pt x="8294" y="142319"/>
                </a:lnTo>
                <a:lnTo>
                  <a:pt x="31115" y="174942"/>
                </a:lnTo>
                <a:lnTo>
                  <a:pt x="65365" y="196611"/>
                </a:lnTo>
                <a:lnTo>
                  <a:pt x="107950" y="204469"/>
                </a:lnTo>
                <a:lnTo>
                  <a:pt x="150534" y="196611"/>
                </a:lnTo>
                <a:lnTo>
                  <a:pt x="184784" y="174942"/>
                </a:lnTo>
                <a:lnTo>
                  <a:pt x="207605" y="142319"/>
                </a:lnTo>
                <a:lnTo>
                  <a:pt x="215900" y="101600"/>
                </a:lnTo>
                <a:lnTo>
                  <a:pt x="207605" y="61079"/>
                </a:lnTo>
                <a:lnTo>
                  <a:pt x="184784" y="28892"/>
                </a:lnTo>
                <a:lnTo>
                  <a:pt x="150534" y="7659"/>
                </a:lnTo>
                <a:lnTo>
                  <a:pt x="107950" y="0"/>
                </a:lnTo>
                <a:close/>
              </a:path>
            </a:pathLst>
          </a:custGeom>
          <a:solidFill>
            <a:srgbClr val="18C12E"/>
          </a:solidFill>
        </p:spPr>
        <p:txBody>
          <a:bodyPr wrap="square" lIns="0" tIns="0" rIns="0" bIns="0" rtlCol="0"/>
          <a:lstStyle/>
          <a:p>
            <a:endParaRPr/>
          </a:p>
        </p:txBody>
      </p:sp>
      <p:sp>
        <p:nvSpPr>
          <p:cNvPr id="30" name="object 30"/>
          <p:cNvSpPr txBox="1"/>
          <p:nvPr/>
        </p:nvSpPr>
        <p:spPr>
          <a:xfrm>
            <a:off x="7214869" y="493649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4</a:t>
            </a:r>
            <a:endParaRPr sz="1100">
              <a:latin typeface="Arial"/>
              <a:cs typeface="Arial"/>
            </a:endParaRPr>
          </a:p>
        </p:txBody>
      </p:sp>
      <p:sp>
        <p:nvSpPr>
          <p:cNvPr id="31" name="object 31"/>
          <p:cNvSpPr/>
          <p:nvPr/>
        </p:nvSpPr>
        <p:spPr>
          <a:xfrm>
            <a:off x="5685790" y="5135879"/>
            <a:ext cx="215900" cy="203200"/>
          </a:xfrm>
          <a:prstGeom prst="rect">
            <a:avLst/>
          </a:prstGeom>
          <a:blipFill>
            <a:blip r:embed="rId6" cstate="print"/>
            <a:stretch>
              <a:fillRect/>
            </a:stretch>
          </a:blipFill>
        </p:spPr>
        <p:txBody>
          <a:bodyPr wrap="square" lIns="0" tIns="0" rIns="0" bIns="0" rtlCol="0"/>
          <a:lstStyle/>
          <a:p>
            <a:endParaRPr/>
          </a:p>
        </p:txBody>
      </p:sp>
      <p:sp>
        <p:nvSpPr>
          <p:cNvPr id="32" name="object 32"/>
          <p:cNvSpPr txBox="1"/>
          <p:nvPr/>
        </p:nvSpPr>
        <p:spPr>
          <a:xfrm>
            <a:off x="5741670" y="514095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5</a:t>
            </a:r>
            <a:endParaRPr sz="11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89279"/>
            <a:ext cx="1054100" cy="513080"/>
          </a:xfrm>
          <a:prstGeom prst="rect">
            <a:avLst/>
          </a:prstGeom>
        </p:spPr>
        <p:txBody>
          <a:bodyPr vert="horz" wrap="square" lIns="0" tIns="12700" rIns="0" bIns="0" rtlCol="0">
            <a:spAutoFit/>
          </a:bodyPr>
          <a:lstStyle/>
          <a:p>
            <a:pPr marL="12700">
              <a:lnSpc>
                <a:spcPct val="100000"/>
              </a:lnSpc>
              <a:spcBef>
                <a:spcPts val="100"/>
              </a:spcBef>
            </a:pPr>
            <a:r>
              <a:rPr sz="3200" b="1" i="1" spc="-5" dirty="0">
                <a:latin typeface="Times New Roman"/>
                <a:cs typeface="Times New Roman"/>
              </a:rPr>
              <a:t>Step</a:t>
            </a:r>
            <a:r>
              <a:rPr sz="3200" b="1" i="1" spc="-70" dirty="0">
                <a:latin typeface="Times New Roman"/>
                <a:cs typeface="Times New Roman"/>
              </a:rPr>
              <a:t> </a:t>
            </a:r>
            <a:r>
              <a:rPr sz="3200" b="1" i="1" dirty="0">
                <a:latin typeface="Times New Roman"/>
                <a:cs typeface="Times New Roman"/>
              </a:rPr>
              <a:t>6</a:t>
            </a:r>
            <a:endParaRPr sz="3200">
              <a:latin typeface="Times New Roman"/>
              <a:cs typeface="Times New Roman"/>
            </a:endParaRPr>
          </a:p>
        </p:txBody>
      </p:sp>
      <p:sp>
        <p:nvSpPr>
          <p:cNvPr id="3" name="object 3"/>
          <p:cNvSpPr/>
          <p:nvPr/>
        </p:nvSpPr>
        <p:spPr>
          <a:xfrm>
            <a:off x="394970" y="1341119"/>
            <a:ext cx="8397240" cy="49403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97500" y="3227070"/>
            <a:ext cx="389890" cy="402590"/>
          </a:xfrm>
          <a:custGeom>
            <a:avLst/>
            <a:gdLst/>
            <a:ahLst/>
            <a:cxnLst/>
            <a:rect l="l" t="t" r="r" b="b"/>
            <a:pathLst>
              <a:path w="389889" h="402589">
                <a:moveTo>
                  <a:pt x="0" y="402589"/>
                </a:moveTo>
                <a:lnTo>
                  <a:pt x="389889" y="0"/>
                </a:lnTo>
              </a:path>
            </a:pathLst>
          </a:custGeom>
          <a:ln w="6469">
            <a:solidFill>
              <a:srgbClr val="000000"/>
            </a:solidFill>
          </a:ln>
        </p:spPr>
        <p:txBody>
          <a:bodyPr wrap="square" lIns="0" tIns="0" rIns="0" bIns="0" rtlCol="0"/>
          <a:lstStyle/>
          <a:p>
            <a:endParaRPr/>
          </a:p>
        </p:txBody>
      </p:sp>
      <p:sp>
        <p:nvSpPr>
          <p:cNvPr id="5" name="object 5"/>
          <p:cNvSpPr/>
          <p:nvPr/>
        </p:nvSpPr>
        <p:spPr>
          <a:xfrm>
            <a:off x="5407659" y="3629659"/>
            <a:ext cx="259079" cy="1270"/>
          </a:xfrm>
          <a:custGeom>
            <a:avLst/>
            <a:gdLst/>
            <a:ahLst/>
            <a:cxnLst/>
            <a:rect l="l" t="t" r="r" b="b"/>
            <a:pathLst>
              <a:path w="259079" h="1270">
                <a:moveTo>
                  <a:pt x="0" y="0"/>
                </a:moveTo>
                <a:lnTo>
                  <a:pt x="259079" y="1269"/>
                </a:lnTo>
              </a:path>
            </a:pathLst>
          </a:custGeom>
          <a:ln w="6469">
            <a:solidFill>
              <a:srgbClr val="000000"/>
            </a:solidFill>
          </a:ln>
        </p:spPr>
        <p:txBody>
          <a:bodyPr wrap="square" lIns="0" tIns="0" rIns="0" bIns="0" rtlCol="0"/>
          <a:lstStyle/>
          <a:p>
            <a:endParaRPr/>
          </a:p>
        </p:txBody>
      </p:sp>
      <p:sp>
        <p:nvSpPr>
          <p:cNvPr id="6" name="object 6"/>
          <p:cNvSpPr/>
          <p:nvPr/>
        </p:nvSpPr>
        <p:spPr>
          <a:xfrm>
            <a:off x="5196840" y="5773420"/>
            <a:ext cx="1270" cy="154940"/>
          </a:xfrm>
          <a:custGeom>
            <a:avLst/>
            <a:gdLst/>
            <a:ahLst/>
            <a:cxnLst/>
            <a:rect l="l" t="t" r="r" b="b"/>
            <a:pathLst>
              <a:path w="1270" h="154939">
                <a:moveTo>
                  <a:pt x="0" y="154939"/>
                </a:moveTo>
                <a:lnTo>
                  <a:pt x="1270" y="0"/>
                </a:lnTo>
              </a:path>
            </a:pathLst>
          </a:custGeom>
          <a:ln w="6469">
            <a:solidFill>
              <a:srgbClr val="000000"/>
            </a:solidFill>
          </a:ln>
        </p:spPr>
        <p:txBody>
          <a:bodyPr wrap="square" lIns="0" tIns="0" rIns="0" bIns="0" rtlCol="0"/>
          <a:lstStyle/>
          <a:p>
            <a:endParaRPr/>
          </a:p>
        </p:txBody>
      </p:sp>
      <p:sp>
        <p:nvSpPr>
          <p:cNvPr id="7" name="object 7"/>
          <p:cNvSpPr/>
          <p:nvPr/>
        </p:nvSpPr>
        <p:spPr>
          <a:xfrm>
            <a:off x="7811769" y="2518410"/>
            <a:ext cx="1270" cy="480059"/>
          </a:xfrm>
          <a:custGeom>
            <a:avLst/>
            <a:gdLst/>
            <a:ahLst/>
            <a:cxnLst/>
            <a:rect l="l" t="t" r="r" b="b"/>
            <a:pathLst>
              <a:path w="1270" h="480060">
                <a:moveTo>
                  <a:pt x="0" y="0"/>
                </a:moveTo>
                <a:lnTo>
                  <a:pt x="1270" y="480060"/>
                </a:lnTo>
              </a:path>
            </a:pathLst>
          </a:custGeom>
          <a:ln w="6469">
            <a:solidFill>
              <a:srgbClr val="000000"/>
            </a:solidFill>
          </a:ln>
        </p:spPr>
        <p:txBody>
          <a:bodyPr wrap="square" lIns="0" tIns="0" rIns="0" bIns="0" rtlCol="0"/>
          <a:lstStyle/>
          <a:p>
            <a:endParaRPr/>
          </a:p>
        </p:txBody>
      </p:sp>
      <p:sp>
        <p:nvSpPr>
          <p:cNvPr id="8" name="object 8"/>
          <p:cNvSpPr/>
          <p:nvPr/>
        </p:nvSpPr>
        <p:spPr>
          <a:xfrm>
            <a:off x="4156709" y="1649729"/>
            <a:ext cx="6350" cy="614680"/>
          </a:xfrm>
          <a:custGeom>
            <a:avLst/>
            <a:gdLst/>
            <a:ahLst/>
            <a:cxnLst/>
            <a:rect l="l" t="t" r="r" b="b"/>
            <a:pathLst>
              <a:path w="6350" h="614680">
                <a:moveTo>
                  <a:pt x="0" y="0"/>
                </a:moveTo>
                <a:lnTo>
                  <a:pt x="6350" y="614680"/>
                </a:lnTo>
              </a:path>
            </a:pathLst>
          </a:custGeom>
          <a:ln w="6469">
            <a:solidFill>
              <a:srgbClr val="000000"/>
            </a:solidFill>
          </a:ln>
        </p:spPr>
        <p:txBody>
          <a:bodyPr wrap="square" lIns="0" tIns="0" rIns="0" bIns="0" rtlCol="0"/>
          <a:lstStyle/>
          <a:p>
            <a:endParaRPr/>
          </a:p>
        </p:txBody>
      </p:sp>
      <p:sp>
        <p:nvSpPr>
          <p:cNvPr id="9" name="object 9"/>
          <p:cNvSpPr/>
          <p:nvPr/>
        </p:nvSpPr>
        <p:spPr>
          <a:xfrm>
            <a:off x="4975859" y="2101850"/>
            <a:ext cx="3810" cy="505459"/>
          </a:xfrm>
          <a:custGeom>
            <a:avLst/>
            <a:gdLst/>
            <a:ahLst/>
            <a:cxnLst/>
            <a:rect l="l" t="t" r="r" b="b"/>
            <a:pathLst>
              <a:path w="3810" h="505460">
                <a:moveTo>
                  <a:pt x="0" y="0"/>
                </a:moveTo>
                <a:lnTo>
                  <a:pt x="3810" y="505460"/>
                </a:lnTo>
              </a:path>
            </a:pathLst>
          </a:custGeom>
          <a:ln w="6469">
            <a:solidFill>
              <a:srgbClr val="000000"/>
            </a:solidFill>
          </a:ln>
        </p:spPr>
        <p:txBody>
          <a:bodyPr wrap="square" lIns="0" tIns="0" rIns="0" bIns="0" rtlCol="0"/>
          <a:lstStyle/>
          <a:p>
            <a:endParaRPr/>
          </a:p>
        </p:txBody>
      </p:sp>
      <p:sp>
        <p:nvSpPr>
          <p:cNvPr id="10" name="object 10"/>
          <p:cNvSpPr/>
          <p:nvPr/>
        </p:nvSpPr>
        <p:spPr>
          <a:xfrm>
            <a:off x="5312409" y="2566670"/>
            <a:ext cx="1231900" cy="222250"/>
          </a:xfrm>
          <a:custGeom>
            <a:avLst/>
            <a:gdLst/>
            <a:ahLst/>
            <a:cxnLst/>
            <a:rect l="l" t="t" r="r" b="b"/>
            <a:pathLst>
              <a:path w="1231900" h="222250">
                <a:moveTo>
                  <a:pt x="0" y="222250"/>
                </a:moveTo>
                <a:lnTo>
                  <a:pt x="8889" y="99059"/>
                </a:lnTo>
                <a:lnTo>
                  <a:pt x="1231899" y="0"/>
                </a:lnTo>
                <a:lnTo>
                  <a:pt x="1224280" y="120650"/>
                </a:lnTo>
              </a:path>
            </a:pathLst>
          </a:custGeom>
          <a:ln w="6469">
            <a:solidFill>
              <a:srgbClr val="000000"/>
            </a:solidFill>
          </a:ln>
        </p:spPr>
        <p:txBody>
          <a:bodyPr wrap="square" lIns="0" tIns="0" rIns="0" bIns="0" rtlCol="0"/>
          <a:lstStyle/>
          <a:p>
            <a:endParaRPr/>
          </a:p>
        </p:txBody>
      </p:sp>
      <p:sp>
        <p:nvSpPr>
          <p:cNvPr id="11" name="object 11"/>
          <p:cNvSpPr/>
          <p:nvPr/>
        </p:nvSpPr>
        <p:spPr>
          <a:xfrm>
            <a:off x="5949950" y="2520950"/>
            <a:ext cx="1270" cy="93980"/>
          </a:xfrm>
          <a:custGeom>
            <a:avLst/>
            <a:gdLst/>
            <a:ahLst/>
            <a:cxnLst/>
            <a:rect l="l" t="t" r="r" b="b"/>
            <a:pathLst>
              <a:path w="1270" h="93980">
                <a:moveTo>
                  <a:pt x="0" y="0"/>
                </a:moveTo>
                <a:lnTo>
                  <a:pt x="1270" y="93979"/>
                </a:lnTo>
              </a:path>
            </a:pathLst>
          </a:custGeom>
          <a:ln w="6469">
            <a:solidFill>
              <a:srgbClr val="000000"/>
            </a:solidFill>
          </a:ln>
        </p:spPr>
        <p:txBody>
          <a:bodyPr wrap="square" lIns="0" tIns="0" rIns="0" bIns="0" rtlCol="0"/>
          <a:lstStyle/>
          <a:p>
            <a:endParaRPr/>
          </a:p>
        </p:txBody>
      </p:sp>
      <p:sp>
        <p:nvSpPr>
          <p:cNvPr id="12" name="object 12"/>
          <p:cNvSpPr/>
          <p:nvPr/>
        </p:nvSpPr>
        <p:spPr>
          <a:xfrm>
            <a:off x="4131309" y="2951479"/>
            <a:ext cx="1270" cy="289560"/>
          </a:xfrm>
          <a:custGeom>
            <a:avLst/>
            <a:gdLst/>
            <a:ahLst/>
            <a:cxnLst/>
            <a:rect l="l" t="t" r="r" b="b"/>
            <a:pathLst>
              <a:path w="1270" h="289560">
                <a:moveTo>
                  <a:pt x="0" y="289560"/>
                </a:moveTo>
                <a:lnTo>
                  <a:pt x="1269" y="0"/>
                </a:lnTo>
              </a:path>
            </a:pathLst>
          </a:custGeom>
          <a:ln w="6469">
            <a:solidFill>
              <a:srgbClr val="000000"/>
            </a:solidFill>
          </a:ln>
        </p:spPr>
        <p:txBody>
          <a:bodyPr wrap="square" lIns="0" tIns="0" rIns="0" bIns="0" rtlCol="0"/>
          <a:lstStyle/>
          <a:p>
            <a:endParaRPr/>
          </a:p>
        </p:txBody>
      </p:sp>
      <p:sp>
        <p:nvSpPr>
          <p:cNvPr id="13" name="object 13"/>
          <p:cNvSpPr txBox="1"/>
          <p:nvPr/>
        </p:nvSpPr>
        <p:spPr>
          <a:xfrm>
            <a:off x="4121150" y="1407159"/>
            <a:ext cx="2455545"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Ligand binds </a:t>
            </a:r>
            <a:r>
              <a:rPr sz="1100" b="1" dirty="0">
                <a:latin typeface="Arial"/>
                <a:cs typeface="Arial"/>
              </a:rPr>
              <a:t>to </a:t>
            </a:r>
            <a:r>
              <a:rPr sz="1100" b="1" spc="-5" dirty="0">
                <a:latin typeface="Arial"/>
                <a:cs typeface="Arial"/>
              </a:rPr>
              <a:t>membrane</a:t>
            </a:r>
            <a:r>
              <a:rPr sz="1100" b="1" spc="40" dirty="0">
                <a:latin typeface="Arial"/>
                <a:cs typeface="Arial"/>
              </a:rPr>
              <a:t> </a:t>
            </a:r>
            <a:r>
              <a:rPr sz="1100" b="1" spc="-5" dirty="0">
                <a:latin typeface="Arial"/>
                <a:cs typeface="Arial"/>
              </a:rPr>
              <a:t>receptor.</a:t>
            </a:r>
            <a:endParaRPr sz="1100">
              <a:latin typeface="Arial"/>
              <a:cs typeface="Arial"/>
            </a:endParaRPr>
          </a:p>
        </p:txBody>
      </p:sp>
      <p:sp>
        <p:nvSpPr>
          <p:cNvPr id="14" name="object 14"/>
          <p:cNvSpPr txBox="1"/>
          <p:nvPr/>
        </p:nvSpPr>
        <p:spPr>
          <a:xfrm>
            <a:off x="5613400" y="2165350"/>
            <a:ext cx="687705" cy="359410"/>
          </a:xfrm>
          <a:prstGeom prst="rect">
            <a:avLst/>
          </a:prstGeom>
        </p:spPr>
        <p:txBody>
          <a:bodyPr vert="horz" wrap="square" lIns="0" tIns="12700" rIns="0" bIns="0" rtlCol="0">
            <a:spAutoFit/>
          </a:bodyPr>
          <a:lstStyle/>
          <a:p>
            <a:pPr marL="12700" marR="5080" indent="43180">
              <a:lnSpc>
                <a:spcPct val="100000"/>
              </a:lnSpc>
              <a:spcBef>
                <a:spcPts val="100"/>
              </a:spcBef>
            </a:pPr>
            <a:r>
              <a:rPr sz="1100" b="1" dirty="0">
                <a:latin typeface="Arial"/>
                <a:cs typeface="Arial"/>
              </a:rPr>
              <a:t>Clathrin-  </a:t>
            </a:r>
            <a:r>
              <a:rPr sz="1100" b="1" spc="-5" dirty="0">
                <a:latin typeface="Arial"/>
                <a:cs typeface="Arial"/>
              </a:rPr>
              <a:t>coated</a:t>
            </a:r>
            <a:r>
              <a:rPr sz="1100" b="1" spc="-55" dirty="0">
                <a:latin typeface="Arial"/>
                <a:cs typeface="Arial"/>
              </a:rPr>
              <a:t> </a:t>
            </a:r>
            <a:r>
              <a:rPr sz="1100" b="1" spc="-5" dirty="0">
                <a:latin typeface="Arial"/>
                <a:cs typeface="Arial"/>
              </a:rPr>
              <a:t>pit</a:t>
            </a:r>
            <a:endParaRPr sz="1100">
              <a:latin typeface="Arial"/>
              <a:cs typeface="Arial"/>
            </a:endParaRPr>
          </a:p>
        </p:txBody>
      </p:sp>
      <p:sp>
        <p:nvSpPr>
          <p:cNvPr id="15" name="object 15"/>
          <p:cNvSpPr txBox="1"/>
          <p:nvPr/>
        </p:nvSpPr>
        <p:spPr>
          <a:xfrm>
            <a:off x="7321550" y="1404620"/>
            <a:ext cx="120459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Extracellular</a:t>
            </a:r>
            <a:r>
              <a:rPr sz="1100" b="1" i="1" spc="-25" dirty="0">
                <a:latin typeface="Arial"/>
                <a:cs typeface="Arial"/>
              </a:rPr>
              <a:t> </a:t>
            </a:r>
            <a:r>
              <a:rPr sz="1100" b="1" i="1" dirty="0">
                <a:latin typeface="Arial"/>
                <a:cs typeface="Arial"/>
              </a:rPr>
              <a:t>fluid</a:t>
            </a:r>
            <a:endParaRPr sz="1100">
              <a:latin typeface="Arial"/>
              <a:cs typeface="Arial"/>
            </a:endParaRPr>
          </a:p>
        </p:txBody>
      </p:sp>
      <p:sp>
        <p:nvSpPr>
          <p:cNvPr id="16" name="object 16"/>
          <p:cNvSpPr txBox="1"/>
          <p:nvPr/>
        </p:nvSpPr>
        <p:spPr>
          <a:xfrm>
            <a:off x="7376159" y="5847079"/>
            <a:ext cx="1158875" cy="193040"/>
          </a:xfrm>
          <a:prstGeom prst="rect">
            <a:avLst/>
          </a:prstGeom>
        </p:spPr>
        <p:txBody>
          <a:bodyPr vert="horz" wrap="square" lIns="0" tIns="12700" rIns="0" bIns="0" rtlCol="0">
            <a:spAutoFit/>
          </a:bodyPr>
          <a:lstStyle/>
          <a:p>
            <a:pPr marL="12700">
              <a:lnSpc>
                <a:spcPct val="100000"/>
              </a:lnSpc>
              <a:spcBef>
                <a:spcPts val="100"/>
              </a:spcBef>
            </a:pPr>
            <a:r>
              <a:rPr sz="1100" b="1" i="1" dirty="0">
                <a:latin typeface="Arial"/>
                <a:cs typeface="Arial"/>
              </a:rPr>
              <a:t>Intracellular</a:t>
            </a:r>
            <a:r>
              <a:rPr sz="1100" b="1" i="1" spc="-65" dirty="0">
                <a:latin typeface="Arial"/>
                <a:cs typeface="Arial"/>
              </a:rPr>
              <a:t> </a:t>
            </a:r>
            <a:r>
              <a:rPr sz="1100" b="1" i="1" dirty="0">
                <a:latin typeface="Arial"/>
                <a:cs typeface="Arial"/>
              </a:rPr>
              <a:t>fluid</a:t>
            </a:r>
            <a:endParaRPr sz="1100">
              <a:latin typeface="Arial"/>
              <a:cs typeface="Arial"/>
            </a:endParaRPr>
          </a:p>
        </p:txBody>
      </p:sp>
      <p:sp>
        <p:nvSpPr>
          <p:cNvPr id="17" name="object 17"/>
          <p:cNvSpPr txBox="1"/>
          <p:nvPr/>
        </p:nvSpPr>
        <p:spPr>
          <a:xfrm>
            <a:off x="5245100" y="1705609"/>
            <a:ext cx="1887220"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Receptor-ligand migrates </a:t>
            </a:r>
            <a:r>
              <a:rPr sz="1100" b="1" dirty="0">
                <a:latin typeface="Arial"/>
                <a:cs typeface="Arial"/>
              </a:rPr>
              <a:t>to  </a:t>
            </a:r>
            <a:r>
              <a:rPr sz="1100" b="1" spc="-5" dirty="0">
                <a:latin typeface="Arial"/>
                <a:cs typeface="Arial"/>
              </a:rPr>
              <a:t>clathrin-coated pit.</a:t>
            </a:r>
            <a:endParaRPr sz="1100">
              <a:latin typeface="Arial"/>
              <a:cs typeface="Arial"/>
            </a:endParaRPr>
          </a:p>
        </p:txBody>
      </p:sp>
      <p:sp>
        <p:nvSpPr>
          <p:cNvPr id="18" name="object 18"/>
          <p:cNvSpPr txBox="1"/>
          <p:nvPr/>
        </p:nvSpPr>
        <p:spPr>
          <a:xfrm>
            <a:off x="7373619" y="2294890"/>
            <a:ext cx="854710" cy="193040"/>
          </a:xfrm>
          <a:prstGeom prst="rect">
            <a:avLst/>
          </a:prstGeom>
        </p:spPr>
        <p:txBody>
          <a:bodyPr vert="horz" wrap="square" lIns="0" tIns="12700" rIns="0" bIns="0" rtlCol="0">
            <a:spAutoFit/>
          </a:bodyPr>
          <a:lstStyle/>
          <a:p>
            <a:pPr marL="12700">
              <a:lnSpc>
                <a:spcPct val="100000"/>
              </a:lnSpc>
              <a:spcBef>
                <a:spcPts val="100"/>
              </a:spcBef>
            </a:pPr>
            <a:r>
              <a:rPr sz="1100" b="1" spc="-5">
                <a:latin typeface="Arial"/>
                <a:cs typeface="Arial"/>
              </a:rPr>
              <a:t>Endocytosis</a:t>
            </a:r>
            <a:endParaRPr sz="1100">
              <a:latin typeface="Arial"/>
              <a:cs typeface="Arial"/>
            </a:endParaRPr>
          </a:p>
        </p:txBody>
      </p:sp>
      <p:sp>
        <p:nvSpPr>
          <p:cNvPr id="19" name="object 19"/>
          <p:cNvSpPr txBox="1"/>
          <p:nvPr/>
        </p:nvSpPr>
        <p:spPr>
          <a:xfrm>
            <a:off x="7693659" y="5001259"/>
            <a:ext cx="906780" cy="360680"/>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Arial"/>
                <a:cs typeface="Arial"/>
              </a:rPr>
              <a:t>Vesicle</a:t>
            </a:r>
            <a:r>
              <a:rPr sz="1100" b="1" spc="-70" dirty="0">
                <a:latin typeface="Arial"/>
                <a:cs typeface="Arial"/>
              </a:rPr>
              <a:t> </a:t>
            </a:r>
            <a:r>
              <a:rPr sz="1100" b="1" spc="-5" dirty="0">
                <a:latin typeface="Arial"/>
                <a:cs typeface="Arial"/>
              </a:rPr>
              <a:t>loses  </a:t>
            </a:r>
            <a:r>
              <a:rPr sz="1100" b="1" dirty="0">
                <a:latin typeface="Arial"/>
                <a:cs typeface="Arial"/>
              </a:rPr>
              <a:t>clathrin</a:t>
            </a:r>
            <a:r>
              <a:rPr sz="1100" b="1" spc="-60" dirty="0">
                <a:latin typeface="Arial"/>
                <a:cs typeface="Arial"/>
              </a:rPr>
              <a:t> </a:t>
            </a:r>
            <a:r>
              <a:rPr sz="1100" b="1" spc="-5" dirty="0">
                <a:latin typeface="Arial"/>
                <a:cs typeface="Arial"/>
              </a:rPr>
              <a:t>coat.</a:t>
            </a:r>
            <a:endParaRPr sz="1100">
              <a:latin typeface="Arial"/>
              <a:cs typeface="Arial"/>
            </a:endParaRPr>
          </a:p>
        </p:txBody>
      </p:sp>
      <p:sp>
        <p:nvSpPr>
          <p:cNvPr id="20" name="object 20"/>
          <p:cNvSpPr txBox="1"/>
          <p:nvPr/>
        </p:nvSpPr>
        <p:spPr>
          <a:xfrm>
            <a:off x="2669539" y="5854700"/>
            <a:ext cx="1704975"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Ligands go </a:t>
            </a:r>
            <a:r>
              <a:rPr sz="1100" b="1" spc="5" dirty="0">
                <a:latin typeface="Arial"/>
                <a:cs typeface="Arial"/>
              </a:rPr>
              <a:t>to </a:t>
            </a:r>
            <a:r>
              <a:rPr sz="1100" b="1" spc="-5" dirty="0">
                <a:latin typeface="Arial"/>
                <a:cs typeface="Arial"/>
              </a:rPr>
              <a:t>lysosomes  </a:t>
            </a:r>
            <a:r>
              <a:rPr sz="1100" b="1" dirty="0">
                <a:latin typeface="Arial"/>
                <a:cs typeface="Arial"/>
              </a:rPr>
              <a:t>or Golgi for</a:t>
            </a:r>
            <a:r>
              <a:rPr sz="1100" b="1" spc="-25" dirty="0">
                <a:latin typeface="Arial"/>
                <a:cs typeface="Arial"/>
              </a:rPr>
              <a:t> </a:t>
            </a:r>
            <a:r>
              <a:rPr sz="1100" b="1" spc="-5" dirty="0">
                <a:latin typeface="Arial"/>
                <a:cs typeface="Arial"/>
              </a:rPr>
              <a:t>processing.</a:t>
            </a:r>
            <a:endParaRPr sz="1100">
              <a:latin typeface="Arial"/>
              <a:cs typeface="Arial"/>
            </a:endParaRPr>
          </a:p>
        </p:txBody>
      </p:sp>
      <p:sp>
        <p:nvSpPr>
          <p:cNvPr id="21" name="object 21"/>
          <p:cNvSpPr txBox="1"/>
          <p:nvPr/>
        </p:nvSpPr>
        <p:spPr>
          <a:xfrm>
            <a:off x="5006340" y="5896609"/>
            <a:ext cx="74041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Endosome</a:t>
            </a:r>
            <a:endParaRPr sz="1100">
              <a:latin typeface="Arial"/>
              <a:cs typeface="Arial"/>
            </a:endParaRPr>
          </a:p>
        </p:txBody>
      </p:sp>
      <p:sp>
        <p:nvSpPr>
          <p:cNvPr id="22" name="object 22"/>
          <p:cNvSpPr txBox="1"/>
          <p:nvPr/>
        </p:nvSpPr>
        <p:spPr>
          <a:xfrm>
            <a:off x="6109970" y="5190490"/>
            <a:ext cx="803910" cy="52832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Receptors  and</a:t>
            </a:r>
            <a:r>
              <a:rPr sz="1100" b="1" spc="-55" dirty="0">
                <a:latin typeface="Arial"/>
                <a:cs typeface="Arial"/>
              </a:rPr>
              <a:t> </a:t>
            </a:r>
            <a:r>
              <a:rPr sz="1100" b="1" spc="-5" dirty="0">
                <a:latin typeface="Arial"/>
                <a:cs typeface="Arial"/>
              </a:rPr>
              <a:t>ligands  separate.</a:t>
            </a:r>
            <a:endParaRPr sz="1100">
              <a:latin typeface="Arial"/>
              <a:cs typeface="Arial"/>
            </a:endParaRPr>
          </a:p>
        </p:txBody>
      </p:sp>
      <p:sp>
        <p:nvSpPr>
          <p:cNvPr id="23" name="object 23"/>
          <p:cNvSpPr txBox="1"/>
          <p:nvPr/>
        </p:nvSpPr>
        <p:spPr>
          <a:xfrm>
            <a:off x="3790950" y="3208020"/>
            <a:ext cx="1489710" cy="518159"/>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Receptor</a:t>
            </a:r>
            <a:endParaRPr sz="1100">
              <a:latin typeface="Arial"/>
              <a:cs typeface="Arial"/>
            </a:endParaRPr>
          </a:p>
          <a:p>
            <a:pPr>
              <a:lnSpc>
                <a:spcPct val="100000"/>
              </a:lnSpc>
              <a:spcBef>
                <a:spcPts val="30"/>
              </a:spcBef>
            </a:pPr>
            <a:endParaRPr sz="1050">
              <a:latin typeface="Times New Roman"/>
              <a:cs typeface="Times New Roman"/>
            </a:endParaRPr>
          </a:p>
          <a:p>
            <a:pPr marL="947419">
              <a:lnSpc>
                <a:spcPct val="100000"/>
              </a:lnSpc>
            </a:pPr>
            <a:r>
              <a:rPr sz="1100" b="1" spc="-5" dirty="0">
                <a:latin typeface="Arial"/>
                <a:cs typeface="Arial"/>
              </a:rPr>
              <a:t>Clathrin</a:t>
            </a:r>
            <a:endParaRPr sz="1100">
              <a:latin typeface="Arial"/>
              <a:cs typeface="Arial"/>
            </a:endParaRPr>
          </a:p>
        </p:txBody>
      </p:sp>
      <p:sp>
        <p:nvSpPr>
          <p:cNvPr id="24" name="object 24"/>
          <p:cNvSpPr/>
          <p:nvPr/>
        </p:nvSpPr>
        <p:spPr>
          <a:xfrm>
            <a:off x="7344409" y="5054600"/>
            <a:ext cx="184150" cy="157480"/>
          </a:xfrm>
          <a:custGeom>
            <a:avLst/>
            <a:gdLst/>
            <a:ahLst/>
            <a:cxnLst/>
            <a:rect l="l" t="t" r="r" b="b"/>
            <a:pathLst>
              <a:path w="184150" h="157479">
                <a:moveTo>
                  <a:pt x="90170" y="0"/>
                </a:moveTo>
                <a:lnTo>
                  <a:pt x="38100" y="13969"/>
                </a:lnTo>
                <a:lnTo>
                  <a:pt x="15240" y="35560"/>
                </a:lnTo>
                <a:lnTo>
                  <a:pt x="6350" y="46989"/>
                </a:lnTo>
                <a:lnTo>
                  <a:pt x="0" y="63500"/>
                </a:lnTo>
                <a:lnTo>
                  <a:pt x="0" y="93980"/>
                </a:lnTo>
                <a:lnTo>
                  <a:pt x="6350" y="110489"/>
                </a:lnTo>
                <a:lnTo>
                  <a:pt x="15240" y="120650"/>
                </a:lnTo>
                <a:lnTo>
                  <a:pt x="25400" y="134619"/>
                </a:lnTo>
                <a:lnTo>
                  <a:pt x="38100" y="143510"/>
                </a:lnTo>
                <a:lnTo>
                  <a:pt x="54610" y="151130"/>
                </a:lnTo>
                <a:lnTo>
                  <a:pt x="71120" y="153669"/>
                </a:lnTo>
                <a:lnTo>
                  <a:pt x="90170" y="157480"/>
                </a:lnTo>
                <a:lnTo>
                  <a:pt x="109220" y="153669"/>
                </a:lnTo>
                <a:lnTo>
                  <a:pt x="125730" y="151130"/>
                </a:lnTo>
                <a:lnTo>
                  <a:pt x="142240" y="143510"/>
                </a:lnTo>
                <a:lnTo>
                  <a:pt x="173990" y="110489"/>
                </a:lnTo>
                <a:lnTo>
                  <a:pt x="184150" y="77469"/>
                </a:lnTo>
                <a:lnTo>
                  <a:pt x="181610" y="77469"/>
                </a:lnTo>
                <a:lnTo>
                  <a:pt x="181610" y="63500"/>
                </a:lnTo>
                <a:lnTo>
                  <a:pt x="154940" y="21589"/>
                </a:lnTo>
                <a:lnTo>
                  <a:pt x="109220" y="2539"/>
                </a:lnTo>
                <a:lnTo>
                  <a:pt x="90170" y="0"/>
                </a:lnTo>
                <a:close/>
              </a:path>
            </a:pathLst>
          </a:custGeom>
          <a:solidFill>
            <a:srgbClr val="49AA26"/>
          </a:solidFill>
        </p:spPr>
        <p:txBody>
          <a:bodyPr wrap="square" lIns="0" tIns="0" rIns="0" bIns="0" rtlCol="0"/>
          <a:lstStyle/>
          <a:p>
            <a:endParaRPr/>
          </a:p>
        </p:txBody>
      </p:sp>
      <p:sp>
        <p:nvSpPr>
          <p:cNvPr id="25" name="object 25"/>
          <p:cNvSpPr/>
          <p:nvPr/>
        </p:nvSpPr>
        <p:spPr>
          <a:xfrm>
            <a:off x="3548379" y="1409700"/>
            <a:ext cx="233680" cy="198120"/>
          </a:xfrm>
          <a:prstGeom prst="rect">
            <a:avLst/>
          </a:prstGeom>
          <a:blipFill>
            <a:blip r:embed="rId3" cstate="print"/>
            <a:stretch>
              <a:fillRect/>
            </a:stretch>
          </a:blipFill>
        </p:spPr>
        <p:txBody>
          <a:bodyPr wrap="square" lIns="0" tIns="0" rIns="0" bIns="0" rtlCol="0"/>
          <a:lstStyle/>
          <a:p>
            <a:endParaRPr/>
          </a:p>
        </p:txBody>
      </p:sp>
      <p:sp>
        <p:nvSpPr>
          <p:cNvPr id="26" name="object 26"/>
          <p:cNvSpPr txBox="1"/>
          <p:nvPr/>
        </p:nvSpPr>
        <p:spPr>
          <a:xfrm>
            <a:off x="3614420" y="141224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1</a:t>
            </a:r>
            <a:endParaRPr sz="1100">
              <a:latin typeface="Arial"/>
              <a:cs typeface="Arial"/>
            </a:endParaRPr>
          </a:p>
        </p:txBody>
      </p:sp>
      <p:sp>
        <p:nvSpPr>
          <p:cNvPr id="27" name="object 27"/>
          <p:cNvSpPr/>
          <p:nvPr/>
        </p:nvSpPr>
        <p:spPr>
          <a:xfrm>
            <a:off x="4737100" y="1732279"/>
            <a:ext cx="233679" cy="198120"/>
          </a:xfrm>
          <a:prstGeom prst="rect">
            <a:avLst/>
          </a:prstGeom>
          <a:blipFill>
            <a:blip r:embed="rId4" cstate="print"/>
            <a:stretch>
              <a:fillRect/>
            </a:stretch>
          </a:blipFill>
        </p:spPr>
        <p:txBody>
          <a:bodyPr wrap="square" lIns="0" tIns="0" rIns="0" bIns="0" rtlCol="0"/>
          <a:lstStyle/>
          <a:p>
            <a:endParaRPr/>
          </a:p>
        </p:txBody>
      </p:sp>
      <p:sp>
        <p:nvSpPr>
          <p:cNvPr id="28" name="object 28"/>
          <p:cNvSpPr txBox="1"/>
          <p:nvPr/>
        </p:nvSpPr>
        <p:spPr>
          <a:xfrm>
            <a:off x="4803140" y="173482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2</a:t>
            </a:r>
            <a:endParaRPr sz="1100">
              <a:latin typeface="Arial"/>
              <a:cs typeface="Arial"/>
            </a:endParaRPr>
          </a:p>
        </p:txBody>
      </p:sp>
      <p:sp>
        <p:nvSpPr>
          <p:cNvPr id="29" name="object 29"/>
          <p:cNvSpPr/>
          <p:nvPr/>
        </p:nvSpPr>
        <p:spPr>
          <a:xfrm>
            <a:off x="7020559" y="2298700"/>
            <a:ext cx="232410" cy="199389"/>
          </a:xfrm>
          <a:prstGeom prst="rect">
            <a:avLst/>
          </a:prstGeom>
          <a:blipFill>
            <a:blip r:embed="rId5" cstate="print"/>
            <a:stretch>
              <a:fillRect/>
            </a:stretch>
          </a:blipFill>
        </p:spPr>
        <p:txBody>
          <a:bodyPr wrap="square" lIns="0" tIns="0" rIns="0" bIns="0" rtlCol="0"/>
          <a:lstStyle/>
          <a:p>
            <a:endParaRPr/>
          </a:p>
        </p:txBody>
      </p:sp>
      <p:sp>
        <p:nvSpPr>
          <p:cNvPr id="30" name="object 30"/>
          <p:cNvSpPr txBox="1"/>
          <p:nvPr/>
        </p:nvSpPr>
        <p:spPr>
          <a:xfrm>
            <a:off x="7085330" y="230250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3</a:t>
            </a:r>
            <a:endParaRPr sz="1100">
              <a:latin typeface="Arial"/>
              <a:cs typeface="Arial"/>
            </a:endParaRPr>
          </a:p>
        </p:txBody>
      </p:sp>
      <p:sp>
        <p:nvSpPr>
          <p:cNvPr id="31" name="object 31"/>
          <p:cNvSpPr/>
          <p:nvPr/>
        </p:nvSpPr>
        <p:spPr>
          <a:xfrm>
            <a:off x="7308850" y="5012690"/>
            <a:ext cx="232410" cy="198120"/>
          </a:xfrm>
          <a:custGeom>
            <a:avLst/>
            <a:gdLst/>
            <a:ahLst/>
            <a:cxnLst/>
            <a:rect l="l" t="t" r="r" b="b"/>
            <a:pathLst>
              <a:path w="232409" h="198120">
                <a:moveTo>
                  <a:pt x="115570" y="0"/>
                </a:moveTo>
                <a:lnTo>
                  <a:pt x="70187" y="7619"/>
                </a:lnTo>
                <a:lnTo>
                  <a:pt x="33496" y="28575"/>
                </a:lnTo>
                <a:lnTo>
                  <a:pt x="8949" y="60007"/>
                </a:lnTo>
                <a:lnTo>
                  <a:pt x="0" y="99060"/>
                </a:lnTo>
                <a:lnTo>
                  <a:pt x="8949" y="138112"/>
                </a:lnTo>
                <a:lnTo>
                  <a:pt x="33496" y="169545"/>
                </a:lnTo>
                <a:lnTo>
                  <a:pt x="70187" y="190500"/>
                </a:lnTo>
                <a:lnTo>
                  <a:pt x="115570" y="198120"/>
                </a:lnTo>
                <a:lnTo>
                  <a:pt x="161686" y="190500"/>
                </a:lnTo>
                <a:lnTo>
                  <a:pt x="198754" y="169545"/>
                </a:lnTo>
                <a:lnTo>
                  <a:pt x="223440" y="138112"/>
                </a:lnTo>
                <a:lnTo>
                  <a:pt x="232409" y="99060"/>
                </a:lnTo>
                <a:lnTo>
                  <a:pt x="223440" y="60007"/>
                </a:lnTo>
                <a:lnTo>
                  <a:pt x="198754" y="28575"/>
                </a:lnTo>
                <a:lnTo>
                  <a:pt x="161686" y="7619"/>
                </a:lnTo>
                <a:lnTo>
                  <a:pt x="115570" y="0"/>
                </a:lnTo>
                <a:close/>
              </a:path>
            </a:pathLst>
          </a:custGeom>
          <a:solidFill>
            <a:srgbClr val="18C12E"/>
          </a:solidFill>
        </p:spPr>
        <p:txBody>
          <a:bodyPr wrap="square" lIns="0" tIns="0" rIns="0" bIns="0" rtlCol="0"/>
          <a:lstStyle/>
          <a:p>
            <a:endParaRPr/>
          </a:p>
        </p:txBody>
      </p:sp>
      <p:sp>
        <p:nvSpPr>
          <p:cNvPr id="32" name="object 32"/>
          <p:cNvSpPr txBox="1"/>
          <p:nvPr/>
        </p:nvSpPr>
        <p:spPr>
          <a:xfrm>
            <a:off x="7373619" y="501522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4</a:t>
            </a:r>
            <a:endParaRPr sz="1100">
              <a:latin typeface="Arial"/>
              <a:cs typeface="Arial"/>
            </a:endParaRPr>
          </a:p>
        </p:txBody>
      </p:sp>
      <p:sp>
        <p:nvSpPr>
          <p:cNvPr id="33" name="object 33"/>
          <p:cNvSpPr/>
          <p:nvPr/>
        </p:nvSpPr>
        <p:spPr>
          <a:xfrm>
            <a:off x="2180589" y="5863590"/>
            <a:ext cx="233680" cy="198119"/>
          </a:xfrm>
          <a:prstGeom prst="rect">
            <a:avLst/>
          </a:prstGeom>
          <a:blipFill>
            <a:blip r:embed="rId3" cstate="print"/>
            <a:stretch>
              <a:fillRect/>
            </a:stretch>
          </a:blipFill>
        </p:spPr>
        <p:txBody>
          <a:bodyPr wrap="square" lIns="0" tIns="0" rIns="0" bIns="0" rtlCol="0"/>
          <a:lstStyle/>
          <a:p>
            <a:endParaRPr/>
          </a:p>
        </p:txBody>
      </p:sp>
      <p:sp>
        <p:nvSpPr>
          <p:cNvPr id="34" name="object 34"/>
          <p:cNvSpPr txBox="1"/>
          <p:nvPr/>
        </p:nvSpPr>
        <p:spPr>
          <a:xfrm>
            <a:off x="1418589" y="5410200"/>
            <a:ext cx="1056640" cy="648970"/>
          </a:xfrm>
          <a:prstGeom prst="rect">
            <a:avLst/>
          </a:prstGeom>
        </p:spPr>
        <p:txBody>
          <a:bodyPr vert="horz" wrap="square" lIns="0" tIns="19050" rIns="0" bIns="0" rtlCol="0">
            <a:spAutoFit/>
          </a:bodyPr>
          <a:lstStyle/>
          <a:p>
            <a:pPr marL="76835" marR="5080" indent="-64769">
              <a:lnSpc>
                <a:spcPts val="1310"/>
              </a:lnSpc>
              <a:spcBef>
                <a:spcPts val="150"/>
              </a:spcBef>
            </a:pPr>
            <a:r>
              <a:rPr sz="1100" b="1" spc="-10" dirty="0">
                <a:latin typeface="Arial"/>
                <a:cs typeface="Arial"/>
              </a:rPr>
              <a:t>To </a:t>
            </a:r>
            <a:r>
              <a:rPr sz="1100" b="1" spc="-5" dirty="0">
                <a:latin typeface="Arial"/>
                <a:cs typeface="Arial"/>
              </a:rPr>
              <a:t>lysosome</a:t>
            </a:r>
            <a:r>
              <a:rPr sz="1100" b="1" spc="-60" dirty="0">
                <a:latin typeface="Arial"/>
                <a:cs typeface="Arial"/>
              </a:rPr>
              <a:t> </a:t>
            </a:r>
            <a:r>
              <a:rPr sz="1100" b="1" spc="-5" dirty="0">
                <a:latin typeface="Arial"/>
                <a:cs typeface="Arial"/>
              </a:rPr>
              <a:t>or  </a:t>
            </a:r>
            <a:r>
              <a:rPr sz="1100" b="1" dirty="0">
                <a:latin typeface="Arial"/>
                <a:cs typeface="Arial"/>
              </a:rPr>
              <a:t>Golgi</a:t>
            </a:r>
            <a:r>
              <a:rPr sz="1100" b="1" spc="-60" dirty="0">
                <a:latin typeface="Arial"/>
                <a:cs typeface="Arial"/>
              </a:rPr>
              <a:t> </a:t>
            </a:r>
            <a:r>
              <a:rPr sz="1100" b="1" spc="-5" dirty="0">
                <a:latin typeface="Arial"/>
                <a:cs typeface="Arial"/>
              </a:rPr>
              <a:t>complex</a:t>
            </a:r>
            <a:endParaRPr sz="1100">
              <a:latin typeface="Arial"/>
              <a:cs typeface="Arial"/>
            </a:endParaRPr>
          </a:p>
          <a:p>
            <a:pPr marR="130810" algn="r">
              <a:lnSpc>
                <a:spcPct val="100000"/>
              </a:lnSpc>
              <a:spcBef>
                <a:spcPts val="919"/>
              </a:spcBef>
            </a:pPr>
            <a:r>
              <a:rPr sz="1100" b="1" dirty="0">
                <a:solidFill>
                  <a:srgbClr val="FFFFFF"/>
                </a:solidFill>
                <a:latin typeface="Arial"/>
                <a:cs typeface="Arial"/>
              </a:rPr>
              <a:t>6</a:t>
            </a:r>
            <a:endParaRPr sz="1100">
              <a:latin typeface="Arial"/>
              <a:cs typeface="Arial"/>
            </a:endParaRPr>
          </a:p>
        </p:txBody>
      </p:sp>
      <p:sp>
        <p:nvSpPr>
          <p:cNvPr id="35" name="object 35"/>
          <p:cNvSpPr/>
          <p:nvPr/>
        </p:nvSpPr>
        <p:spPr>
          <a:xfrm>
            <a:off x="5718809" y="5210809"/>
            <a:ext cx="233679" cy="198119"/>
          </a:xfrm>
          <a:prstGeom prst="rect">
            <a:avLst/>
          </a:prstGeom>
          <a:blipFill>
            <a:blip r:embed="rId3" cstate="print"/>
            <a:stretch>
              <a:fillRect/>
            </a:stretch>
          </a:blipFill>
        </p:spPr>
        <p:txBody>
          <a:bodyPr wrap="square" lIns="0" tIns="0" rIns="0" bIns="0" rtlCol="0"/>
          <a:lstStyle/>
          <a:p>
            <a:endParaRPr/>
          </a:p>
        </p:txBody>
      </p:sp>
      <p:sp>
        <p:nvSpPr>
          <p:cNvPr id="36" name="object 36"/>
          <p:cNvSpPr txBox="1"/>
          <p:nvPr/>
        </p:nvSpPr>
        <p:spPr>
          <a:xfrm>
            <a:off x="5783579" y="521335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5</a:t>
            </a:r>
            <a:endParaRPr sz="11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89279"/>
            <a:ext cx="1056640" cy="513080"/>
          </a:xfrm>
          <a:prstGeom prst="rect">
            <a:avLst/>
          </a:prstGeom>
        </p:spPr>
        <p:txBody>
          <a:bodyPr vert="horz" wrap="square" lIns="0" tIns="12700" rIns="0" bIns="0" rtlCol="0">
            <a:spAutoFit/>
          </a:bodyPr>
          <a:lstStyle/>
          <a:p>
            <a:pPr marL="12700">
              <a:lnSpc>
                <a:spcPct val="100000"/>
              </a:lnSpc>
              <a:spcBef>
                <a:spcPts val="100"/>
              </a:spcBef>
            </a:pPr>
            <a:r>
              <a:rPr sz="3200" b="1" i="1" spc="-5" dirty="0">
                <a:latin typeface="Times New Roman"/>
                <a:cs typeface="Times New Roman"/>
              </a:rPr>
              <a:t>Step</a:t>
            </a:r>
            <a:r>
              <a:rPr sz="3200" b="1" i="1" spc="-50" dirty="0">
                <a:latin typeface="Times New Roman"/>
                <a:cs typeface="Times New Roman"/>
              </a:rPr>
              <a:t> </a:t>
            </a:r>
            <a:r>
              <a:rPr sz="3200" dirty="0">
                <a:latin typeface="Times New Roman"/>
                <a:cs typeface="Times New Roman"/>
              </a:rPr>
              <a:t>7</a:t>
            </a:r>
            <a:endParaRPr sz="3200">
              <a:latin typeface="Times New Roman"/>
              <a:cs typeface="Times New Roman"/>
            </a:endParaRPr>
          </a:p>
        </p:txBody>
      </p:sp>
      <p:sp>
        <p:nvSpPr>
          <p:cNvPr id="3" name="object 3"/>
          <p:cNvSpPr/>
          <p:nvPr/>
        </p:nvSpPr>
        <p:spPr>
          <a:xfrm>
            <a:off x="179070" y="1277619"/>
            <a:ext cx="8784590" cy="51993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2740" y="3262629"/>
            <a:ext cx="406400" cy="422909"/>
          </a:xfrm>
          <a:custGeom>
            <a:avLst/>
            <a:gdLst/>
            <a:ahLst/>
            <a:cxnLst/>
            <a:rect l="l" t="t" r="r" b="b"/>
            <a:pathLst>
              <a:path w="406400" h="422910">
                <a:moveTo>
                  <a:pt x="0" y="422910"/>
                </a:moveTo>
                <a:lnTo>
                  <a:pt x="406400" y="0"/>
                </a:lnTo>
              </a:path>
            </a:pathLst>
          </a:custGeom>
          <a:ln w="6469">
            <a:solidFill>
              <a:srgbClr val="000000"/>
            </a:solidFill>
          </a:ln>
        </p:spPr>
        <p:txBody>
          <a:bodyPr wrap="square" lIns="0" tIns="0" rIns="0" bIns="0" rtlCol="0"/>
          <a:lstStyle/>
          <a:p>
            <a:endParaRPr/>
          </a:p>
        </p:txBody>
      </p:sp>
      <p:sp>
        <p:nvSpPr>
          <p:cNvPr id="5" name="object 5"/>
          <p:cNvSpPr/>
          <p:nvPr/>
        </p:nvSpPr>
        <p:spPr>
          <a:xfrm>
            <a:off x="5422900" y="3686809"/>
            <a:ext cx="271780" cy="1270"/>
          </a:xfrm>
          <a:custGeom>
            <a:avLst/>
            <a:gdLst/>
            <a:ahLst/>
            <a:cxnLst/>
            <a:rect l="l" t="t" r="r" b="b"/>
            <a:pathLst>
              <a:path w="271779" h="1270">
                <a:moveTo>
                  <a:pt x="0" y="0"/>
                </a:moveTo>
                <a:lnTo>
                  <a:pt x="271779" y="1269"/>
                </a:lnTo>
              </a:path>
            </a:pathLst>
          </a:custGeom>
          <a:ln w="6469">
            <a:solidFill>
              <a:srgbClr val="000000"/>
            </a:solidFill>
          </a:ln>
        </p:spPr>
        <p:txBody>
          <a:bodyPr wrap="square" lIns="0" tIns="0" rIns="0" bIns="0" rtlCol="0"/>
          <a:lstStyle/>
          <a:p>
            <a:endParaRPr/>
          </a:p>
        </p:txBody>
      </p:sp>
      <p:sp>
        <p:nvSpPr>
          <p:cNvPr id="6" name="object 6"/>
          <p:cNvSpPr/>
          <p:nvPr/>
        </p:nvSpPr>
        <p:spPr>
          <a:xfrm>
            <a:off x="5201920" y="5942329"/>
            <a:ext cx="1270" cy="162560"/>
          </a:xfrm>
          <a:custGeom>
            <a:avLst/>
            <a:gdLst/>
            <a:ahLst/>
            <a:cxnLst/>
            <a:rect l="l" t="t" r="r" b="b"/>
            <a:pathLst>
              <a:path w="1270" h="162560">
                <a:moveTo>
                  <a:pt x="0" y="162560"/>
                </a:moveTo>
                <a:lnTo>
                  <a:pt x="1269" y="0"/>
                </a:lnTo>
              </a:path>
            </a:pathLst>
          </a:custGeom>
          <a:ln w="6469">
            <a:solidFill>
              <a:srgbClr val="000000"/>
            </a:solidFill>
          </a:ln>
        </p:spPr>
        <p:txBody>
          <a:bodyPr wrap="square" lIns="0" tIns="0" rIns="0" bIns="0" rtlCol="0"/>
          <a:lstStyle/>
          <a:p>
            <a:endParaRPr/>
          </a:p>
        </p:txBody>
      </p:sp>
      <p:sp>
        <p:nvSpPr>
          <p:cNvPr id="7" name="object 7"/>
          <p:cNvSpPr/>
          <p:nvPr/>
        </p:nvSpPr>
        <p:spPr>
          <a:xfrm>
            <a:off x="7937500" y="2517139"/>
            <a:ext cx="2540" cy="504190"/>
          </a:xfrm>
          <a:custGeom>
            <a:avLst/>
            <a:gdLst/>
            <a:ahLst/>
            <a:cxnLst/>
            <a:rect l="l" t="t" r="r" b="b"/>
            <a:pathLst>
              <a:path w="2540" h="504189">
                <a:moveTo>
                  <a:pt x="0" y="0"/>
                </a:moveTo>
                <a:lnTo>
                  <a:pt x="2540" y="504189"/>
                </a:lnTo>
              </a:path>
            </a:pathLst>
          </a:custGeom>
          <a:ln w="6469">
            <a:solidFill>
              <a:srgbClr val="000000"/>
            </a:solidFill>
          </a:ln>
        </p:spPr>
        <p:txBody>
          <a:bodyPr wrap="square" lIns="0" tIns="0" rIns="0" bIns="0" rtlCol="0"/>
          <a:lstStyle/>
          <a:p>
            <a:endParaRPr/>
          </a:p>
        </p:txBody>
      </p:sp>
      <p:sp>
        <p:nvSpPr>
          <p:cNvPr id="8" name="object 8"/>
          <p:cNvSpPr/>
          <p:nvPr/>
        </p:nvSpPr>
        <p:spPr>
          <a:xfrm>
            <a:off x="4114800" y="1602739"/>
            <a:ext cx="6350" cy="647700"/>
          </a:xfrm>
          <a:custGeom>
            <a:avLst/>
            <a:gdLst/>
            <a:ahLst/>
            <a:cxnLst/>
            <a:rect l="l" t="t" r="r" b="b"/>
            <a:pathLst>
              <a:path w="6350" h="647700">
                <a:moveTo>
                  <a:pt x="0" y="0"/>
                </a:moveTo>
                <a:lnTo>
                  <a:pt x="6350" y="647700"/>
                </a:lnTo>
              </a:path>
            </a:pathLst>
          </a:custGeom>
          <a:ln w="6469">
            <a:solidFill>
              <a:srgbClr val="000000"/>
            </a:solidFill>
          </a:ln>
        </p:spPr>
        <p:txBody>
          <a:bodyPr wrap="square" lIns="0" tIns="0" rIns="0" bIns="0" rtlCol="0"/>
          <a:lstStyle/>
          <a:p>
            <a:endParaRPr/>
          </a:p>
        </p:txBody>
      </p:sp>
      <p:sp>
        <p:nvSpPr>
          <p:cNvPr id="9" name="object 9"/>
          <p:cNvSpPr/>
          <p:nvPr/>
        </p:nvSpPr>
        <p:spPr>
          <a:xfrm>
            <a:off x="4972050" y="2078989"/>
            <a:ext cx="2540" cy="530860"/>
          </a:xfrm>
          <a:custGeom>
            <a:avLst/>
            <a:gdLst/>
            <a:ahLst/>
            <a:cxnLst/>
            <a:rect l="l" t="t" r="r" b="b"/>
            <a:pathLst>
              <a:path w="2539" h="530860">
                <a:moveTo>
                  <a:pt x="0" y="0"/>
                </a:moveTo>
                <a:lnTo>
                  <a:pt x="2539" y="530860"/>
                </a:lnTo>
              </a:path>
            </a:pathLst>
          </a:custGeom>
          <a:ln w="6469">
            <a:solidFill>
              <a:srgbClr val="000000"/>
            </a:solidFill>
          </a:ln>
        </p:spPr>
        <p:txBody>
          <a:bodyPr wrap="square" lIns="0" tIns="0" rIns="0" bIns="0" rtlCol="0"/>
          <a:lstStyle/>
          <a:p>
            <a:endParaRPr/>
          </a:p>
        </p:txBody>
      </p:sp>
      <p:sp>
        <p:nvSpPr>
          <p:cNvPr id="10" name="object 10"/>
          <p:cNvSpPr/>
          <p:nvPr/>
        </p:nvSpPr>
        <p:spPr>
          <a:xfrm>
            <a:off x="5321300" y="2569210"/>
            <a:ext cx="1292860" cy="228600"/>
          </a:xfrm>
          <a:custGeom>
            <a:avLst/>
            <a:gdLst/>
            <a:ahLst/>
            <a:cxnLst/>
            <a:rect l="l" t="t" r="r" b="b"/>
            <a:pathLst>
              <a:path w="1292859" h="228600">
                <a:moveTo>
                  <a:pt x="0" y="228600"/>
                </a:moveTo>
                <a:lnTo>
                  <a:pt x="10160" y="100329"/>
                </a:lnTo>
                <a:lnTo>
                  <a:pt x="1292859" y="0"/>
                </a:lnTo>
                <a:lnTo>
                  <a:pt x="1285240" y="127000"/>
                </a:lnTo>
              </a:path>
            </a:pathLst>
          </a:custGeom>
          <a:ln w="6469">
            <a:solidFill>
              <a:srgbClr val="000000"/>
            </a:solidFill>
          </a:ln>
        </p:spPr>
        <p:txBody>
          <a:bodyPr wrap="square" lIns="0" tIns="0" rIns="0" bIns="0" rtlCol="0"/>
          <a:lstStyle/>
          <a:p>
            <a:endParaRPr/>
          </a:p>
        </p:txBody>
      </p:sp>
      <p:sp>
        <p:nvSpPr>
          <p:cNvPr id="11" name="object 11"/>
          <p:cNvSpPr/>
          <p:nvPr/>
        </p:nvSpPr>
        <p:spPr>
          <a:xfrm>
            <a:off x="5989320" y="2519679"/>
            <a:ext cx="2540" cy="99060"/>
          </a:xfrm>
          <a:custGeom>
            <a:avLst/>
            <a:gdLst/>
            <a:ahLst/>
            <a:cxnLst/>
            <a:rect l="l" t="t" r="r" b="b"/>
            <a:pathLst>
              <a:path w="2539" h="99060">
                <a:moveTo>
                  <a:pt x="0" y="0"/>
                </a:moveTo>
                <a:lnTo>
                  <a:pt x="2539" y="99060"/>
                </a:lnTo>
              </a:path>
            </a:pathLst>
          </a:custGeom>
          <a:ln w="6469">
            <a:solidFill>
              <a:srgbClr val="000000"/>
            </a:solidFill>
          </a:ln>
        </p:spPr>
        <p:txBody>
          <a:bodyPr wrap="square" lIns="0" tIns="0" rIns="0" bIns="0" rtlCol="0"/>
          <a:lstStyle/>
          <a:p>
            <a:endParaRPr/>
          </a:p>
        </p:txBody>
      </p:sp>
      <p:sp>
        <p:nvSpPr>
          <p:cNvPr id="12" name="object 12"/>
          <p:cNvSpPr/>
          <p:nvPr/>
        </p:nvSpPr>
        <p:spPr>
          <a:xfrm>
            <a:off x="4086859" y="2973070"/>
            <a:ext cx="2540" cy="303530"/>
          </a:xfrm>
          <a:custGeom>
            <a:avLst/>
            <a:gdLst/>
            <a:ahLst/>
            <a:cxnLst/>
            <a:rect l="l" t="t" r="r" b="b"/>
            <a:pathLst>
              <a:path w="2539" h="303529">
                <a:moveTo>
                  <a:pt x="0" y="303529"/>
                </a:moveTo>
                <a:lnTo>
                  <a:pt x="2539" y="0"/>
                </a:lnTo>
              </a:path>
            </a:pathLst>
          </a:custGeom>
          <a:ln w="6469">
            <a:solidFill>
              <a:srgbClr val="000000"/>
            </a:solidFill>
          </a:ln>
        </p:spPr>
        <p:txBody>
          <a:bodyPr wrap="square" lIns="0" tIns="0" rIns="0" bIns="0" rtlCol="0"/>
          <a:lstStyle/>
          <a:p>
            <a:endParaRPr/>
          </a:p>
        </p:txBody>
      </p:sp>
      <p:sp>
        <p:nvSpPr>
          <p:cNvPr id="13" name="object 13"/>
          <p:cNvSpPr txBox="1"/>
          <p:nvPr/>
        </p:nvSpPr>
        <p:spPr>
          <a:xfrm>
            <a:off x="4133850" y="1347470"/>
            <a:ext cx="245491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Ligand binds </a:t>
            </a:r>
            <a:r>
              <a:rPr sz="1100" b="1" dirty="0">
                <a:latin typeface="Arial"/>
                <a:cs typeface="Arial"/>
              </a:rPr>
              <a:t>to membrane </a:t>
            </a:r>
            <a:r>
              <a:rPr sz="1100" b="1" spc="-5" dirty="0">
                <a:latin typeface="Arial"/>
                <a:cs typeface="Arial"/>
              </a:rPr>
              <a:t>receptor.</a:t>
            </a:r>
            <a:endParaRPr sz="1100">
              <a:latin typeface="Arial"/>
              <a:cs typeface="Arial"/>
            </a:endParaRPr>
          </a:p>
        </p:txBody>
      </p:sp>
      <p:sp>
        <p:nvSpPr>
          <p:cNvPr id="14" name="object 14"/>
          <p:cNvSpPr txBox="1"/>
          <p:nvPr/>
        </p:nvSpPr>
        <p:spPr>
          <a:xfrm>
            <a:off x="5655309" y="2145029"/>
            <a:ext cx="686435" cy="360680"/>
          </a:xfrm>
          <a:prstGeom prst="rect">
            <a:avLst/>
          </a:prstGeom>
        </p:spPr>
        <p:txBody>
          <a:bodyPr vert="horz" wrap="square" lIns="0" tIns="12700" rIns="0" bIns="0" rtlCol="0">
            <a:spAutoFit/>
          </a:bodyPr>
          <a:lstStyle/>
          <a:p>
            <a:pPr marL="12700" marR="5080" indent="41910">
              <a:lnSpc>
                <a:spcPct val="100000"/>
              </a:lnSpc>
              <a:spcBef>
                <a:spcPts val="100"/>
              </a:spcBef>
            </a:pPr>
            <a:r>
              <a:rPr sz="1100" b="1" dirty="0">
                <a:latin typeface="Arial"/>
                <a:cs typeface="Arial"/>
              </a:rPr>
              <a:t>Clathrin-  </a:t>
            </a:r>
            <a:r>
              <a:rPr sz="1100" b="1" spc="-5" dirty="0">
                <a:latin typeface="Arial"/>
                <a:cs typeface="Arial"/>
              </a:rPr>
              <a:t>coated</a:t>
            </a:r>
            <a:r>
              <a:rPr sz="1100" b="1" spc="-65" dirty="0">
                <a:latin typeface="Arial"/>
                <a:cs typeface="Arial"/>
              </a:rPr>
              <a:t> </a:t>
            </a:r>
            <a:r>
              <a:rPr sz="1100" b="1" spc="-5" dirty="0">
                <a:latin typeface="Arial"/>
                <a:cs typeface="Arial"/>
              </a:rPr>
              <a:t>pit</a:t>
            </a:r>
            <a:endParaRPr sz="1100">
              <a:latin typeface="Arial"/>
              <a:cs typeface="Arial"/>
            </a:endParaRPr>
          </a:p>
        </p:txBody>
      </p:sp>
      <p:sp>
        <p:nvSpPr>
          <p:cNvPr id="15" name="object 15"/>
          <p:cNvSpPr txBox="1"/>
          <p:nvPr/>
        </p:nvSpPr>
        <p:spPr>
          <a:xfrm>
            <a:off x="7453630" y="1344929"/>
            <a:ext cx="120459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Extracellular</a:t>
            </a:r>
            <a:r>
              <a:rPr sz="1100" b="1" i="1" spc="-25" dirty="0">
                <a:latin typeface="Arial"/>
                <a:cs typeface="Arial"/>
              </a:rPr>
              <a:t> </a:t>
            </a:r>
            <a:r>
              <a:rPr sz="1100" b="1" i="1" dirty="0">
                <a:latin typeface="Arial"/>
                <a:cs typeface="Arial"/>
              </a:rPr>
              <a:t>fluid</a:t>
            </a:r>
            <a:endParaRPr sz="1100">
              <a:latin typeface="Arial"/>
              <a:cs typeface="Arial"/>
            </a:endParaRPr>
          </a:p>
        </p:txBody>
      </p:sp>
      <p:sp>
        <p:nvSpPr>
          <p:cNvPr id="16" name="object 16"/>
          <p:cNvSpPr txBox="1"/>
          <p:nvPr/>
        </p:nvSpPr>
        <p:spPr>
          <a:xfrm>
            <a:off x="7509509" y="6019800"/>
            <a:ext cx="115887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Intracellular</a:t>
            </a:r>
            <a:r>
              <a:rPr sz="1100" b="1" i="1" spc="-20" dirty="0">
                <a:latin typeface="Arial"/>
                <a:cs typeface="Arial"/>
              </a:rPr>
              <a:t> </a:t>
            </a:r>
            <a:r>
              <a:rPr sz="1100" b="1" i="1" dirty="0">
                <a:latin typeface="Arial"/>
                <a:cs typeface="Arial"/>
              </a:rPr>
              <a:t>fluid</a:t>
            </a:r>
            <a:endParaRPr sz="1100">
              <a:latin typeface="Arial"/>
              <a:cs typeface="Arial"/>
            </a:endParaRPr>
          </a:p>
        </p:txBody>
      </p:sp>
      <p:sp>
        <p:nvSpPr>
          <p:cNvPr id="17" name="object 17"/>
          <p:cNvSpPr txBox="1"/>
          <p:nvPr/>
        </p:nvSpPr>
        <p:spPr>
          <a:xfrm>
            <a:off x="1275080" y="5560059"/>
            <a:ext cx="1056640" cy="360680"/>
          </a:xfrm>
          <a:prstGeom prst="rect">
            <a:avLst/>
          </a:prstGeom>
        </p:spPr>
        <p:txBody>
          <a:bodyPr vert="horz" wrap="square" lIns="0" tIns="12700" rIns="0" bIns="0" rtlCol="0">
            <a:spAutoFit/>
          </a:bodyPr>
          <a:lstStyle/>
          <a:p>
            <a:pPr marL="76200" marR="5080" indent="-63500">
              <a:lnSpc>
                <a:spcPct val="100000"/>
              </a:lnSpc>
              <a:spcBef>
                <a:spcPts val="100"/>
              </a:spcBef>
            </a:pPr>
            <a:r>
              <a:rPr sz="1100" b="1" spc="-10" dirty="0">
                <a:latin typeface="Arial"/>
                <a:cs typeface="Arial"/>
              </a:rPr>
              <a:t>To </a:t>
            </a:r>
            <a:r>
              <a:rPr sz="1100" b="1" spc="-5" dirty="0">
                <a:latin typeface="Arial"/>
                <a:cs typeface="Arial"/>
              </a:rPr>
              <a:t>lysosome</a:t>
            </a:r>
            <a:r>
              <a:rPr sz="1100" b="1" spc="-60" dirty="0">
                <a:latin typeface="Arial"/>
                <a:cs typeface="Arial"/>
              </a:rPr>
              <a:t> </a:t>
            </a:r>
            <a:r>
              <a:rPr sz="1100" b="1" spc="-5" dirty="0">
                <a:latin typeface="Arial"/>
                <a:cs typeface="Arial"/>
              </a:rPr>
              <a:t>or  </a:t>
            </a:r>
            <a:r>
              <a:rPr sz="1100" b="1" dirty="0">
                <a:latin typeface="Arial"/>
                <a:cs typeface="Arial"/>
              </a:rPr>
              <a:t>Golgi</a:t>
            </a:r>
            <a:r>
              <a:rPr sz="1100" b="1" spc="-85" dirty="0">
                <a:latin typeface="Arial"/>
                <a:cs typeface="Arial"/>
              </a:rPr>
              <a:t> </a:t>
            </a:r>
            <a:r>
              <a:rPr sz="1100" b="1" dirty="0">
                <a:latin typeface="Arial"/>
                <a:cs typeface="Arial"/>
              </a:rPr>
              <a:t>complex</a:t>
            </a:r>
            <a:endParaRPr sz="1100">
              <a:latin typeface="Arial"/>
              <a:cs typeface="Arial"/>
            </a:endParaRPr>
          </a:p>
        </p:txBody>
      </p:sp>
      <p:sp>
        <p:nvSpPr>
          <p:cNvPr id="18" name="object 18"/>
          <p:cNvSpPr txBox="1"/>
          <p:nvPr/>
        </p:nvSpPr>
        <p:spPr>
          <a:xfrm>
            <a:off x="5297170" y="1662429"/>
            <a:ext cx="1887220"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Receptor-ligand </a:t>
            </a:r>
            <a:r>
              <a:rPr sz="1100" b="1" dirty="0">
                <a:latin typeface="Arial"/>
                <a:cs typeface="Arial"/>
              </a:rPr>
              <a:t>migrates to  </a:t>
            </a:r>
            <a:r>
              <a:rPr sz="1100" b="1" spc="-5" dirty="0">
                <a:latin typeface="Arial"/>
                <a:cs typeface="Arial"/>
              </a:rPr>
              <a:t>clathrin-coated pit.</a:t>
            </a:r>
            <a:endParaRPr sz="1100">
              <a:latin typeface="Arial"/>
              <a:cs typeface="Arial"/>
            </a:endParaRPr>
          </a:p>
        </p:txBody>
      </p:sp>
      <p:sp>
        <p:nvSpPr>
          <p:cNvPr id="19" name="object 19"/>
          <p:cNvSpPr txBox="1"/>
          <p:nvPr/>
        </p:nvSpPr>
        <p:spPr>
          <a:xfrm>
            <a:off x="7500619" y="2282190"/>
            <a:ext cx="854710" cy="193040"/>
          </a:xfrm>
          <a:prstGeom prst="rect">
            <a:avLst/>
          </a:prstGeom>
        </p:spPr>
        <p:txBody>
          <a:bodyPr vert="horz" wrap="square" lIns="0" tIns="12700" rIns="0" bIns="0" rtlCol="0">
            <a:spAutoFit/>
          </a:bodyPr>
          <a:lstStyle/>
          <a:p>
            <a:pPr marL="12700">
              <a:lnSpc>
                <a:spcPct val="100000"/>
              </a:lnSpc>
              <a:spcBef>
                <a:spcPts val="100"/>
              </a:spcBef>
            </a:pPr>
            <a:r>
              <a:rPr sz="1100" b="1" spc="-5">
                <a:latin typeface="Arial"/>
                <a:cs typeface="Arial"/>
              </a:rPr>
              <a:t>Endocytosis</a:t>
            </a:r>
            <a:endParaRPr sz="1100">
              <a:latin typeface="Arial"/>
              <a:cs typeface="Arial"/>
            </a:endParaRPr>
          </a:p>
        </p:txBody>
      </p:sp>
      <p:sp>
        <p:nvSpPr>
          <p:cNvPr id="20" name="object 20"/>
          <p:cNvSpPr txBox="1"/>
          <p:nvPr/>
        </p:nvSpPr>
        <p:spPr>
          <a:xfrm>
            <a:off x="7835900" y="5130800"/>
            <a:ext cx="906780" cy="359410"/>
          </a:xfrm>
          <a:prstGeom prst="rect">
            <a:avLst/>
          </a:prstGeom>
        </p:spPr>
        <p:txBody>
          <a:bodyPr vert="horz" wrap="square" lIns="0" tIns="19050" rIns="0" bIns="0" rtlCol="0">
            <a:spAutoFit/>
          </a:bodyPr>
          <a:lstStyle/>
          <a:p>
            <a:pPr marL="12700" marR="5080">
              <a:lnSpc>
                <a:spcPts val="1310"/>
              </a:lnSpc>
              <a:spcBef>
                <a:spcPts val="150"/>
              </a:spcBef>
            </a:pPr>
            <a:r>
              <a:rPr sz="1100" b="1" spc="-5" dirty="0">
                <a:latin typeface="Arial"/>
                <a:cs typeface="Arial"/>
              </a:rPr>
              <a:t>Vesicle</a:t>
            </a:r>
            <a:r>
              <a:rPr sz="1100" b="1" spc="-40" dirty="0">
                <a:latin typeface="Arial"/>
                <a:cs typeface="Arial"/>
              </a:rPr>
              <a:t> </a:t>
            </a:r>
            <a:r>
              <a:rPr sz="1100" b="1" spc="-5" dirty="0">
                <a:latin typeface="Arial"/>
                <a:cs typeface="Arial"/>
              </a:rPr>
              <a:t>loses  </a:t>
            </a:r>
            <a:r>
              <a:rPr sz="1100" b="1" dirty="0">
                <a:latin typeface="Arial"/>
                <a:cs typeface="Arial"/>
              </a:rPr>
              <a:t>clathrin</a:t>
            </a:r>
            <a:r>
              <a:rPr sz="1100" b="1" spc="-60" dirty="0">
                <a:latin typeface="Arial"/>
                <a:cs typeface="Arial"/>
              </a:rPr>
              <a:t> </a:t>
            </a:r>
            <a:r>
              <a:rPr sz="1100" b="1" spc="-5" dirty="0">
                <a:latin typeface="Arial"/>
                <a:cs typeface="Arial"/>
              </a:rPr>
              <a:t>coat.</a:t>
            </a:r>
            <a:endParaRPr sz="1100">
              <a:latin typeface="Arial"/>
              <a:cs typeface="Arial"/>
            </a:endParaRPr>
          </a:p>
        </p:txBody>
      </p:sp>
      <p:sp>
        <p:nvSpPr>
          <p:cNvPr id="21" name="object 21"/>
          <p:cNvSpPr txBox="1"/>
          <p:nvPr/>
        </p:nvSpPr>
        <p:spPr>
          <a:xfrm>
            <a:off x="2598420" y="6028690"/>
            <a:ext cx="1703705"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Ligands go </a:t>
            </a:r>
            <a:r>
              <a:rPr sz="1100" b="1" dirty="0">
                <a:latin typeface="Arial"/>
                <a:cs typeface="Arial"/>
              </a:rPr>
              <a:t>to </a:t>
            </a:r>
            <a:r>
              <a:rPr sz="1100" b="1" spc="-5" dirty="0">
                <a:latin typeface="Arial"/>
                <a:cs typeface="Arial"/>
              </a:rPr>
              <a:t>lysosomes  or </a:t>
            </a:r>
            <a:r>
              <a:rPr sz="1100" b="1" dirty="0">
                <a:latin typeface="Arial"/>
                <a:cs typeface="Arial"/>
              </a:rPr>
              <a:t>Golgi </a:t>
            </a:r>
            <a:r>
              <a:rPr sz="1100" b="1" spc="-5" dirty="0">
                <a:latin typeface="Arial"/>
                <a:cs typeface="Arial"/>
              </a:rPr>
              <a:t>for</a:t>
            </a:r>
            <a:r>
              <a:rPr sz="1100" b="1" dirty="0">
                <a:latin typeface="Arial"/>
                <a:cs typeface="Arial"/>
              </a:rPr>
              <a:t> </a:t>
            </a:r>
            <a:r>
              <a:rPr sz="1100" b="1" spc="-5" dirty="0">
                <a:latin typeface="Arial"/>
                <a:cs typeface="Arial"/>
              </a:rPr>
              <a:t>processing.</a:t>
            </a:r>
            <a:endParaRPr sz="1100">
              <a:latin typeface="Arial"/>
              <a:cs typeface="Arial"/>
            </a:endParaRPr>
          </a:p>
        </p:txBody>
      </p:sp>
      <p:sp>
        <p:nvSpPr>
          <p:cNvPr id="22" name="object 22"/>
          <p:cNvSpPr txBox="1"/>
          <p:nvPr/>
        </p:nvSpPr>
        <p:spPr>
          <a:xfrm>
            <a:off x="708659" y="4450079"/>
            <a:ext cx="1469390" cy="52832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Transport vesicle  </a:t>
            </a:r>
            <a:r>
              <a:rPr sz="1100" b="1" spc="10" dirty="0">
                <a:latin typeface="Arial"/>
                <a:cs typeface="Arial"/>
              </a:rPr>
              <a:t>with </a:t>
            </a:r>
            <a:r>
              <a:rPr sz="1100" b="1" spc="-5" dirty="0">
                <a:latin typeface="Arial"/>
                <a:cs typeface="Arial"/>
              </a:rPr>
              <a:t>receptors</a:t>
            </a:r>
            <a:r>
              <a:rPr sz="1100" b="1" spc="-60" dirty="0">
                <a:latin typeface="Arial"/>
                <a:cs typeface="Arial"/>
              </a:rPr>
              <a:t> </a:t>
            </a:r>
            <a:r>
              <a:rPr sz="1100" b="1" spc="-5" dirty="0">
                <a:latin typeface="Arial"/>
                <a:cs typeface="Arial"/>
              </a:rPr>
              <a:t>moves  </a:t>
            </a:r>
            <a:r>
              <a:rPr sz="1100" b="1" dirty="0">
                <a:latin typeface="Arial"/>
                <a:cs typeface="Arial"/>
              </a:rPr>
              <a:t>to </a:t>
            </a:r>
            <a:r>
              <a:rPr sz="1100" b="1" spc="-5" dirty="0">
                <a:latin typeface="Arial"/>
                <a:cs typeface="Arial"/>
              </a:rPr>
              <a:t>the cell</a:t>
            </a:r>
            <a:r>
              <a:rPr sz="1100" b="1" dirty="0">
                <a:latin typeface="Arial"/>
                <a:cs typeface="Arial"/>
              </a:rPr>
              <a:t> </a:t>
            </a:r>
            <a:r>
              <a:rPr sz="1100" b="1" spc="-5" dirty="0">
                <a:latin typeface="Arial"/>
                <a:cs typeface="Arial"/>
              </a:rPr>
              <a:t>membrane.</a:t>
            </a:r>
            <a:endParaRPr sz="1100">
              <a:latin typeface="Arial"/>
              <a:cs typeface="Arial"/>
            </a:endParaRPr>
          </a:p>
        </p:txBody>
      </p:sp>
      <p:sp>
        <p:nvSpPr>
          <p:cNvPr id="23" name="object 23"/>
          <p:cNvSpPr txBox="1"/>
          <p:nvPr/>
        </p:nvSpPr>
        <p:spPr>
          <a:xfrm>
            <a:off x="5020309" y="6071870"/>
            <a:ext cx="739775"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Endosome</a:t>
            </a:r>
            <a:endParaRPr sz="1100">
              <a:latin typeface="Arial"/>
              <a:cs typeface="Arial"/>
            </a:endParaRPr>
          </a:p>
        </p:txBody>
      </p:sp>
      <p:sp>
        <p:nvSpPr>
          <p:cNvPr id="24" name="object 24"/>
          <p:cNvSpPr txBox="1"/>
          <p:nvPr/>
        </p:nvSpPr>
        <p:spPr>
          <a:xfrm>
            <a:off x="6177279" y="5328920"/>
            <a:ext cx="803910" cy="52832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Receptors  and</a:t>
            </a:r>
            <a:r>
              <a:rPr sz="1100" b="1" spc="-55" dirty="0">
                <a:latin typeface="Arial"/>
                <a:cs typeface="Arial"/>
              </a:rPr>
              <a:t> </a:t>
            </a:r>
            <a:r>
              <a:rPr sz="1100" b="1" spc="-5" dirty="0">
                <a:latin typeface="Arial"/>
                <a:cs typeface="Arial"/>
              </a:rPr>
              <a:t>ligands  separate.</a:t>
            </a:r>
            <a:endParaRPr sz="1100">
              <a:latin typeface="Arial"/>
              <a:cs typeface="Arial"/>
            </a:endParaRPr>
          </a:p>
        </p:txBody>
      </p:sp>
      <p:sp>
        <p:nvSpPr>
          <p:cNvPr id="25" name="object 25"/>
          <p:cNvSpPr txBox="1"/>
          <p:nvPr/>
        </p:nvSpPr>
        <p:spPr>
          <a:xfrm>
            <a:off x="3746500" y="3242309"/>
            <a:ext cx="1531620" cy="5359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Receptor</a:t>
            </a:r>
            <a:endParaRPr sz="1100">
              <a:latin typeface="Arial"/>
              <a:cs typeface="Arial"/>
            </a:endParaRPr>
          </a:p>
          <a:p>
            <a:pPr>
              <a:lnSpc>
                <a:spcPct val="100000"/>
              </a:lnSpc>
            </a:pPr>
            <a:endParaRPr sz="1200">
              <a:latin typeface="Times New Roman"/>
              <a:cs typeface="Times New Roman"/>
            </a:endParaRPr>
          </a:p>
          <a:p>
            <a:pPr marL="988060">
              <a:lnSpc>
                <a:spcPct val="100000"/>
              </a:lnSpc>
            </a:pPr>
            <a:r>
              <a:rPr sz="1100" b="1" spc="-5" dirty="0">
                <a:latin typeface="Arial"/>
                <a:cs typeface="Arial"/>
              </a:rPr>
              <a:t>C</a:t>
            </a:r>
            <a:r>
              <a:rPr sz="1100" b="1" spc="10" dirty="0">
                <a:latin typeface="Arial"/>
                <a:cs typeface="Arial"/>
              </a:rPr>
              <a:t>l</a:t>
            </a:r>
            <a:r>
              <a:rPr sz="1100" b="1" spc="-5" dirty="0">
                <a:latin typeface="Arial"/>
                <a:cs typeface="Arial"/>
              </a:rPr>
              <a:t>a</a:t>
            </a:r>
            <a:r>
              <a:rPr sz="1100" b="1" dirty="0">
                <a:latin typeface="Arial"/>
                <a:cs typeface="Arial"/>
              </a:rPr>
              <a:t>t</a:t>
            </a:r>
            <a:r>
              <a:rPr sz="1100" b="1" spc="5" dirty="0">
                <a:latin typeface="Arial"/>
                <a:cs typeface="Arial"/>
              </a:rPr>
              <a:t>h</a:t>
            </a:r>
            <a:r>
              <a:rPr sz="1100" b="1" dirty="0">
                <a:latin typeface="Arial"/>
                <a:cs typeface="Arial"/>
              </a:rPr>
              <a:t>rin</a:t>
            </a:r>
            <a:endParaRPr sz="1100">
              <a:latin typeface="Arial"/>
              <a:cs typeface="Arial"/>
            </a:endParaRPr>
          </a:p>
        </p:txBody>
      </p:sp>
      <p:sp>
        <p:nvSpPr>
          <p:cNvPr id="26" name="object 26"/>
          <p:cNvSpPr/>
          <p:nvPr/>
        </p:nvSpPr>
        <p:spPr>
          <a:xfrm>
            <a:off x="7448550" y="5185409"/>
            <a:ext cx="194310" cy="165100"/>
          </a:xfrm>
          <a:custGeom>
            <a:avLst/>
            <a:gdLst/>
            <a:ahLst/>
            <a:cxnLst/>
            <a:rect l="l" t="t" r="r" b="b"/>
            <a:pathLst>
              <a:path w="194309" h="165100">
                <a:moveTo>
                  <a:pt x="95250" y="0"/>
                </a:moveTo>
                <a:lnTo>
                  <a:pt x="40640" y="13969"/>
                </a:lnTo>
                <a:lnTo>
                  <a:pt x="16509" y="36829"/>
                </a:lnTo>
                <a:lnTo>
                  <a:pt x="6350" y="49529"/>
                </a:lnTo>
                <a:lnTo>
                  <a:pt x="0" y="66039"/>
                </a:lnTo>
                <a:lnTo>
                  <a:pt x="0" y="97789"/>
                </a:lnTo>
                <a:lnTo>
                  <a:pt x="6350" y="115569"/>
                </a:lnTo>
                <a:lnTo>
                  <a:pt x="16509" y="126999"/>
                </a:lnTo>
                <a:lnTo>
                  <a:pt x="26670" y="142239"/>
                </a:lnTo>
                <a:lnTo>
                  <a:pt x="40640" y="151129"/>
                </a:lnTo>
                <a:lnTo>
                  <a:pt x="58420" y="158749"/>
                </a:lnTo>
                <a:lnTo>
                  <a:pt x="74929" y="162559"/>
                </a:lnTo>
                <a:lnTo>
                  <a:pt x="95250" y="165099"/>
                </a:lnTo>
                <a:lnTo>
                  <a:pt x="115570" y="162559"/>
                </a:lnTo>
                <a:lnTo>
                  <a:pt x="163829" y="142239"/>
                </a:lnTo>
                <a:lnTo>
                  <a:pt x="190500" y="97789"/>
                </a:lnTo>
                <a:lnTo>
                  <a:pt x="194309" y="81279"/>
                </a:lnTo>
                <a:lnTo>
                  <a:pt x="190500" y="81279"/>
                </a:lnTo>
                <a:lnTo>
                  <a:pt x="190500" y="66039"/>
                </a:lnTo>
                <a:lnTo>
                  <a:pt x="163829" y="22859"/>
                </a:lnTo>
                <a:lnTo>
                  <a:pt x="115570" y="2539"/>
                </a:lnTo>
                <a:lnTo>
                  <a:pt x="95250" y="0"/>
                </a:lnTo>
                <a:close/>
              </a:path>
            </a:pathLst>
          </a:custGeom>
          <a:solidFill>
            <a:srgbClr val="49AA26"/>
          </a:solidFill>
        </p:spPr>
        <p:txBody>
          <a:bodyPr wrap="square" lIns="0" tIns="0" rIns="0" bIns="0" rtlCol="0"/>
          <a:lstStyle/>
          <a:p>
            <a:endParaRPr/>
          </a:p>
        </p:txBody>
      </p:sp>
      <p:sp>
        <p:nvSpPr>
          <p:cNvPr id="27" name="object 27"/>
          <p:cNvSpPr/>
          <p:nvPr/>
        </p:nvSpPr>
        <p:spPr>
          <a:xfrm>
            <a:off x="3478529" y="1350010"/>
            <a:ext cx="243840" cy="209550"/>
          </a:xfrm>
          <a:prstGeom prst="rect">
            <a:avLst/>
          </a:prstGeom>
          <a:blipFill>
            <a:blip r:embed="rId3" cstate="print"/>
            <a:stretch>
              <a:fillRect/>
            </a:stretch>
          </a:blipFill>
        </p:spPr>
        <p:txBody>
          <a:bodyPr wrap="square" lIns="0" tIns="0" rIns="0" bIns="0" rtlCol="0"/>
          <a:lstStyle/>
          <a:p>
            <a:endParaRPr/>
          </a:p>
        </p:txBody>
      </p:sp>
      <p:sp>
        <p:nvSpPr>
          <p:cNvPr id="28" name="object 28"/>
          <p:cNvSpPr txBox="1"/>
          <p:nvPr/>
        </p:nvSpPr>
        <p:spPr>
          <a:xfrm>
            <a:off x="3548379" y="135890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1</a:t>
            </a:r>
            <a:endParaRPr sz="1100">
              <a:latin typeface="Arial"/>
              <a:cs typeface="Arial"/>
            </a:endParaRPr>
          </a:p>
        </p:txBody>
      </p:sp>
      <p:sp>
        <p:nvSpPr>
          <p:cNvPr id="29" name="object 29"/>
          <p:cNvSpPr/>
          <p:nvPr/>
        </p:nvSpPr>
        <p:spPr>
          <a:xfrm>
            <a:off x="4721859" y="1690370"/>
            <a:ext cx="243839" cy="208279"/>
          </a:xfrm>
          <a:prstGeom prst="rect">
            <a:avLst/>
          </a:prstGeom>
          <a:blipFill>
            <a:blip r:embed="rId4" cstate="print"/>
            <a:stretch>
              <a:fillRect/>
            </a:stretch>
          </a:blipFill>
        </p:spPr>
        <p:txBody>
          <a:bodyPr wrap="square" lIns="0" tIns="0" rIns="0" bIns="0" rtlCol="0"/>
          <a:lstStyle/>
          <a:p>
            <a:endParaRPr/>
          </a:p>
        </p:txBody>
      </p:sp>
      <p:sp>
        <p:nvSpPr>
          <p:cNvPr id="30" name="object 30"/>
          <p:cNvSpPr txBox="1"/>
          <p:nvPr/>
        </p:nvSpPr>
        <p:spPr>
          <a:xfrm>
            <a:off x="4792979" y="169799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2</a:t>
            </a:r>
            <a:endParaRPr sz="1100">
              <a:latin typeface="Arial"/>
              <a:cs typeface="Arial"/>
            </a:endParaRPr>
          </a:p>
        </p:txBody>
      </p:sp>
      <p:sp>
        <p:nvSpPr>
          <p:cNvPr id="31" name="object 31"/>
          <p:cNvSpPr/>
          <p:nvPr/>
        </p:nvSpPr>
        <p:spPr>
          <a:xfrm>
            <a:off x="7109459" y="2286000"/>
            <a:ext cx="245110" cy="209550"/>
          </a:xfrm>
          <a:prstGeom prst="rect">
            <a:avLst/>
          </a:prstGeom>
          <a:blipFill>
            <a:blip r:embed="rId5" cstate="print"/>
            <a:stretch>
              <a:fillRect/>
            </a:stretch>
          </a:blipFill>
        </p:spPr>
        <p:txBody>
          <a:bodyPr wrap="square" lIns="0" tIns="0" rIns="0" bIns="0" rtlCol="0"/>
          <a:lstStyle/>
          <a:p>
            <a:endParaRPr/>
          </a:p>
        </p:txBody>
      </p:sp>
      <p:sp>
        <p:nvSpPr>
          <p:cNvPr id="32" name="object 32"/>
          <p:cNvSpPr txBox="1"/>
          <p:nvPr/>
        </p:nvSpPr>
        <p:spPr>
          <a:xfrm>
            <a:off x="7180580" y="229489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3</a:t>
            </a:r>
            <a:endParaRPr sz="1100">
              <a:latin typeface="Arial"/>
              <a:cs typeface="Arial"/>
            </a:endParaRPr>
          </a:p>
        </p:txBody>
      </p:sp>
      <p:sp>
        <p:nvSpPr>
          <p:cNvPr id="33" name="object 33"/>
          <p:cNvSpPr/>
          <p:nvPr/>
        </p:nvSpPr>
        <p:spPr>
          <a:xfrm>
            <a:off x="7411719" y="5142229"/>
            <a:ext cx="243840" cy="208279"/>
          </a:xfrm>
          <a:custGeom>
            <a:avLst/>
            <a:gdLst/>
            <a:ahLst/>
            <a:cxnLst/>
            <a:rect l="l" t="t" r="r" b="b"/>
            <a:pathLst>
              <a:path w="243840" h="208279">
                <a:moveTo>
                  <a:pt x="121920" y="0"/>
                </a:moveTo>
                <a:lnTo>
                  <a:pt x="73937" y="7877"/>
                </a:lnTo>
                <a:lnTo>
                  <a:pt x="35242" y="29686"/>
                </a:lnTo>
                <a:lnTo>
                  <a:pt x="9405" y="62686"/>
                </a:lnTo>
                <a:lnTo>
                  <a:pt x="0" y="104140"/>
                </a:lnTo>
                <a:lnTo>
                  <a:pt x="9405" y="145057"/>
                </a:lnTo>
                <a:lnTo>
                  <a:pt x="35242" y="178117"/>
                </a:lnTo>
                <a:lnTo>
                  <a:pt x="73937" y="200223"/>
                </a:lnTo>
                <a:lnTo>
                  <a:pt x="121920" y="208280"/>
                </a:lnTo>
                <a:lnTo>
                  <a:pt x="169902" y="200223"/>
                </a:lnTo>
                <a:lnTo>
                  <a:pt x="208597" y="178117"/>
                </a:lnTo>
                <a:lnTo>
                  <a:pt x="234434" y="145057"/>
                </a:lnTo>
                <a:lnTo>
                  <a:pt x="243839" y="104140"/>
                </a:lnTo>
                <a:lnTo>
                  <a:pt x="234434" y="62686"/>
                </a:lnTo>
                <a:lnTo>
                  <a:pt x="208597" y="29686"/>
                </a:lnTo>
                <a:lnTo>
                  <a:pt x="169902" y="7877"/>
                </a:lnTo>
                <a:lnTo>
                  <a:pt x="121920" y="0"/>
                </a:lnTo>
                <a:close/>
              </a:path>
            </a:pathLst>
          </a:custGeom>
          <a:solidFill>
            <a:srgbClr val="18C12E"/>
          </a:solidFill>
        </p:spPr>
        <p:txBody>
          <a:bodyPr wrap="square" lIns="0" tIns="0" rIns="0" bIns="0" rtlCol="0"/>
          <a:lstStyle/>
          <a:p>
            <a:endParaRPr/>
          </a:p>
        </p:txBody>
      </p:sp>
      <p:sp>
        <p:nvSpPr>
          <p:cNvPr id="34" name="object 34"/>
          <p:cNvSpPr txBox="1"/>
          <p:nvPr/>
        </p:nvSpPr>
        <p:spPr>
          <a:xfrm>
            <a:off x="7481569" y="514985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4</a:t>
            </a:r>
            <a:endParaRPr sz="1100">
              <a:latin typeface="Arial"/>
              <a:cs typeface="Arial"/>
            </a:endParaRPr>
          </a:p>
        </p:txBody>
      </p:sp>
      <p:sp>
        <p:nvSpPr>
          <p:cNvPr id="35" name="object 35"/>
          <p:cNvSpPr/>
          <p:nvPr/>
        </p:nvSpPr>
        <p:spPr>
          <a:xfrm>
            <a:off x="186689" y="4474209"/>
            <a:ext cx="243840" cy="209550"/>
          </a:xfrm>
          <a:prstGeom prst="rect">
            <a:avLst/>
          </a:prstGeom>
          <a:blipFill>
            <a:blip r:embed="rId6" cstate="print"/>
            <a:stretch>
              <a:fillRect/>
            </a:stretch>
          </a:blipFill>
        </p:spPr>
        <p:txBody>
          <a:bodyPr wrap="square" lIns="0" tIns="0" rIns="0" bIns="0" rtlCol="0"/>
          <a:lstStyle/>
          <a:p>
            <a:endParaRPr/>
          </a:p>
        </p:txBody>
      </p:sp>
      <p:sp>
        <p:nvSpPr>
          <p:cNvPr id="36" name="object 36"/>
          <p:cNvSpPr txBox="1"/>
          <p:nvPr/>
        </p:nvSpPr>
        <p:spPr>
          <a:xfrm>
            <a:off x="256540" y="448310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7</a:t>
            </a:r>
            <a:endParaRPr sz="1100">
              <a:latin typeface="Arial"/>
              <a:cs typeface="Arial"/>
            </a:endParaRPr>
          </a:p>
        </p:txBody>
      </p:sp>
      <p:sp>
        <p:nvSpPr>
          <p:cNvPr id="37" name="object 37"/>
          <p:cNvSpPr/>
          <p:nvPr/>
        </p:nvSpPr>
        <p:spPr>
          <a:xfrm>
            <a:off x="2047239" y="6037579"/>
            <a:ext cx="243840" cy="208279"/>
          </a:xfrm>
          <a:prstGeom prst="rect">
            <a:avLst/>
          </a:prstGeom>
          <a:blipFill>
            <a:blip r:embed="rId7" cstate="print"/>
            <a:stretch>
              <a:fillRect/>
            </a:stretch>
          </a:blipFill>
        </p:spPr>
        <p:txBody>
          <a:bodyPr wrap="square" lIns="0" tIns="0" rIns="0" bIns="0" rtlCol="0"/>
          <a:lstStyle/>
          <a:p>
            <a:endParaRPr/>
          </a:p>
        </p:txBody>
      </p:sp>
      <p:sp>
        <p:nvSpPr>
          <p:cNvPr id="38" name="object 38"/>
          <p:cNvSpPr txBox="1"/>
          <p:nvPr/>
        </p:nvSpPr>
        <p:spPr>
          <a:xfrm>
            <a:off x="2118360" y="604520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6</a:t>
            </a:r>
            <a:endParaRPr sz="1100">
              <a:latin typeface="Arial"/>
              <a:cs typeface="Arial"/>
            </a:endParaRPr>
          </a:p>
        </p:txBody>
      </p:sp>
      <p:sp>
        <p:nvSpPr>
          <p:cNvPr id="39" name="object 39"/>
          <p:cNvSpPr/>
          <p:nvPr/>
        </p:nvSpPr>
        <p:spPr>
          <a:xfrm>
            <a:off x="5749290" y="5350509"/>
            <a:ext cx="243839" cy="209550"/>
          </a:xfrm>
          <a:prstGeom prst="rect">
            <a:avLst/>
          </a:prstGeom>
          <a:blipFill>
            <a:blip r:embed="rId8" cstate="print"/>
            <a:stretch>
              <a:fillRect/>
            </a:stretch>
          </a:blipFill>
        </p:spPr>
        <p:txBody>
          <a:bodyPr wrap="square" lIns="0" tIns="0" rIns="0" bIns="0" rtlCol="0"/>
          <a:lstStyle/>
          <a:p>
            <a:endParaRPr/>
          </a:p>
        </p:txBody>
      </p:sp>
      <p:sp>
        <p:nvSpPr>
          <p:cNvPr id="40" name="object 40"/>
          <p:cNvSpPr txBox="1"/>
          <p:nvPr/>
        </p:nvSpPr>
        <p:spPr>
          <a:xfrm>
            <a:off x="5819140" y="535940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5</a:t>
            </a:r>
            <a:endParaRPr sz="11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89279"/>
            <a:ext cx="1054100" cy="513080"/>
          </a:xfrm>
          <a:prstGeom prst="rect">
            <a:avLst/>
          </a:prstGeom>
        </p:spPr>
        <p:txBody>
          <a:bodyPr vert="horz" wrap="square" lIns="0" tIns="12700" rIns="0" bIns="0" rtlCol="0">
            <a:spAutoFit/>
          </a:bodyPr>
          <a:lstStyle/>
          <a:p>
            <a:pPr marL="12700">
              <a:lnSpc>
                <a:spcPct val="100000"/>
              </a:lnSpc>
              <a:spcBef>
                <a:spcPts val="100"/>
              </a:spcBef>
            </a:pPr>
            <a:r>
              <a:rPr sz="3200" b="1" i="1" spc="-5" dirty="0">
                <a:latin typeface="Times New Roman"/>
                <a:cs typeface="Times New Roman"/>
              </a:rPr>
              <a:t>Step</a:t>
            </a:r>
            <a:r>
              <a:rPr sz="3200" b="1" i="1" spc="-70" dirty="0">
                <a:latin typeface="Times New Roman"/>
                <a:cs typeface="Times New Roman"/>
              </a:rPr>
              <a:t> </a:t>
            </a:r>
            <a:r>
              <a:rPr sz="3200" b="1" i="1" dirty="0">
                <a:latin typeface="Times New Roman"/>
                <a:cs typeface="Times New Roman"/>
              </a:rPr>
              <a:t>8</a:t>
            </a:r>
            <a:endParaRPr sz="3200">
              <a:latin typeface="Times New Roman"/>
              <a:cs typeface="Times New Roman"/>
            </a:endParaRPr>
          </a:p>
        </p:txBody>
      </p:sp>
      <p:sp>
        <p:nvSpPr>
          <p:cNvPr id="3" name="object 3"/>
          <p:cNvSpPr/>
          <p:nvPr/>
        </p:nvSpPr>
        <p:spPr>
          <a:xfrm>
            <a:off x="251459" y="1267460"/>
            <a:ext cx="8568690" cy="508381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55590" y="3208020"/>
            <a:ext cx="397510" cy="415290"/>
          </a:xfrm>
          <a:custGeom>
            <a:avLst/>
            <a:gdLst/>
            <a:ahLst/>
            <a:cxnLst/>
            <a:rect l="l" t="t" r="r" b="b"/>
            <a:pathLst>
              <a:path w="397510" h="415289">
                <a:moveTo>
                  <a:pt x="0" y="415289"/>
                </a:moveTo>
                <a:lnTo>
                  <a:pt x="397510" y="0"/>
                </a:lnTo>
              </a:path>
            </a:pathLst>
          </a:custGeom>
          <a:ln w="6469">
            <a:solidFill>
              <a:srgbClr val="000000"/>
            </a:solidFill>
          </a:ln>
        </p:spPr>
        <p:txBody>
          <a:bodyPr wrap="square" lIns="0" tIns="0" rIns="0" bIns="0" rtlCol="0"/>
          <a:lstStyle/>
          <a:p>
            <a:endParaRPr/>
          </a:p>
        </p:txBody>
      </p:sp>
      <p:sp>
        <p:nvSpPr>
          <p:cNvPr id="5" name="object 5"/>
          <p:cNvSpPr/>
          <p:nvPr/>
        </p:nvSpPr>
        <p:spPr>
          <a:xfrm>
            <a:off x="5365750" y="3623309"/>
            <a:ext cx="264160" cy="1270"/>
          </a:xfrm>
          <a:custGeom>
            <a:avLst/>
            <a:gdLst/>
            <a:ahLst/>
            <a:cxnLst/>
            <a:rect l="l" t="t" r="r" b="b"/>
            <a:pathLst>
              <a:path w="264160" h="1270">
                <a:moveTo>
                  <a:pt x="0" y="0"/>
                </a:moveTo>
                <a:lnTo>
                  <a:pt x="264160" y="1269"/>
                </a:lnTo>
              </a:path>
            </a:pathLst>
          </a:custGeom>
          <a:ln w="6469">
            <a:solidFill>
              <a:srgbClr val="000000"/>
            </a:solidFill>
          </a:ln>
        </p:spPr>
        <p:txBody>
          <a:bodyPr wrap="square" lIns="0" tIns="0" rIns="0" bIns="0" rtlCol="0"/>
          <a:lstStyle/>
          <a:p>
            <a:endParaRPr/>
          </a:p>
        </p:txBody>
      </p:sp>
      <p:sp>
        <p:nvSpPr>
          <p:cNvPr id="6" name="object 6"/>
          <p:cNvSpPr/>
          <p:nvPr/>
        </p:nvSpPr>
        <p:spPr>
          <a:xfrm>
            <a:off x="5149850" y="5829300"/>
            <a:ext cx="1270" cy="158750"/>
          </a:xfrm>
          <a:custGeom>
            <a:avLst/>
            <a:gdLst/>
            <a:ahLst/>
            <a:cxnLst/>
            <a:rect l="l" t="t" r="r" b="b"/>
            <a:pathLst>
              <a:path w="1270" h="158750">
                <a:moveTo>
                  <a:pt x="0" y="158750"/>
                </a:moveTo>
                <a:lnTo>
                  <a:pt x="1270" y="0"/>
                </a:lnTo>
              </a:path>
            </a:pathLst>
          </a:custGeom>
          <a:ln w="6469">
            <a:solidFill>
              <a:srgbClr val="000000"/>
            </a:solidFill>
          </a:ln>
        </p:spPr>
        <p:txBody>
          <a:bodyPr wrap="square" lIns="0" tIns="0" rIns="0" bIns="0" rtlCol="0"/>
          <a:lstStyle/>
          <a:p>
            <a:endParaRPr/>
          </a:p>
        </p:txBody>
      </p:sp>
      <p:sp>
        <p:nvSpPr>
          <p:cNvPr id="7" name="object 7"/>
          <p:cNvSpPr/>
          <p:nvPr/>
        </p:nvSpPr>
        <p:spPr>
          <a:xfrm>
            <a:off x="7818119" y="2480310"/>
            <a:ext cx="2540" cy="492759"/>
          </a:xfrm>
          <a:custGeom>
            <a:avLst/>
            <a:gdLst/>
            <a:ahLst/>
            <a:cxnLst/>
            <a:rect l="l" t="t" r="r" b="b"/>
            <a:pathLst>
              <a:path w="2540" h="492760">
                <a:moveTo>
                  <a:pt x="0" y="0"/>
                </a:moveTo>
                <a:lnTo>
                  <a:pt x="2539" y="492760"/>
                </a:lnTo>
              </a:path>
            </a:pathLst>
          </a:custGeom>
          <a:ln w="6469">
            <a:solidFill>
              <a:srgbClr val="000000"/>
            </a:solidFill>
          </a:ln>
        </p:spPr>
        <p:txBody>
          <a:bodyPr wrap="square" lIns="0" tIns="0" rIns="0" bIns="0" rtlCol="0"/>
          <a:lstStyle/>
          <a:p>
            <a:endParaRPr/>
          </a:p>
        </p:txBody>
      </p:sp>
      <p:sp>
        <p:nvSpPr>
          <p:cNvPr id="8" name="object 8"/>
          <p:cNvSpPr/>
          <p:nvPr/>
        </p:nvSpPr>
        <p:spPr>
          <a:xfrm>
            <a:off x="858519" y="2598420"/>
            <a:ext cx="1270" cy="167640"/>
          </a:xfrm>
          <a:custGeom>
            <a:avLst/>
            <a:gdLst/>
            <a:ahLst/>
            <a:cxnLst/>
            <a:rect l="l" t="t" r="r" b="b"/>
            <a:pathLst>
              <a:path w="1269" h="167639">
                <a:moveTo>
                  <a:pt x="0" y="0"/>
                </a:moveTo>
                <a:lnTo>
                  <a:pt x="1270" y="167639"/>
                </a:lnTo>
              </a:path>
            </a:pathLst>
          </a:custGeom>
          <a:ln w="6469">
            <a:solidFill>
              <a:srgbClr val="000000"/>
            </a:solidFill>
          </a:ln>
        </p:spPr>
        <p:txBody>
          <a:bodyPr wrap="square" lIns="0" tIns="0" rIns="0" bIns="0" rtlCol="0"/>
          <a:lstStyle/>
          <a:p>
            <a:endParaRPr/>
          </a:p>
        </p:txBody>
      </p:sp>
      <p:sp>
        <p:nvSpPr>
          <p:cNvPr id="9" name="object 9"/>
          <p:cNvSpPr/>
          <p:nvPr/>
        </p:nvSpPr>
        <p:spPr>
          <a:xfrm>
            <a:off x="4089400" y="1586230"/>
            <a:ext cx="6350" cy="631190"/>
          </a:xfrm>
          <a:custGeom>
            <a:avLst/>
            <a:gdLst/>
            <a:ahLst/>
            <a:cxnLst/>
            <a:rect l="l" t="t" r="r" b="b"/>
            <a:pathLst>
              <a:path w="6350" h="631189">
                <a:moveTo>
                  <a:pt x="0" y="0"/>
                </a:moveTo>
                <a:lnTo>
                  <a:pt x="6350" y="631190"/>
                </a:lnTo>
              </a:path>
            </a:pathLst>
          </a:custGeom>
          <a:ln w="6469">
            <a:solidFill>
              <a:srgbClr val="000000"/>
            </a:solidFill>
          </a:ln>
        </p:spPr>
        <p:txBody>
          <a:bodyPr wrap="square" lIns="0" tIns="0" rIns="0" bIns="0" rtlCol="0"/>
          <a:lstStyle/>
          <a:p>
            <a:endParaRPr/>
          </a:p>
        </p:txBody>
      </p:sp>
      <p:sp>
        <p:nvSpPr>
          <p:cNvPr id="10" name="object 10"/>
          <p:cNvSpPr/>
          <p:nvPr/>
        </p:nvSpPr>
        <p:spPr>
          <a:xfrm>
            <a:off x="4925059" y="2051050"/>
            <a:ext cx="3810" cy="519430"/>
          </a:xfrm>
          <a:custGeom>
            <a:avLst/>
            <a:gdLst/>
            <a:ahLst/>
            <a:cxnLst/>
            <a:rect l="l" t="t" r="r" b="b"/>
            <a:pathLst>
              <a:path w="3810" h="519430">
                <a:moveTo>
                  <a:pt x="0" y="0"/>
                </a:moveTo>
                <a:lnTo>
                  <a:pt x="3810" y="519429"/>
                </a:lnTo>
              </a:path>
            </a:pathLst>
          </a:custGeom>
          <a:ln w="6469">
            <a:solidFill>
              <a:srgbClr val="000000"/>
            </a:solidFill>
          </a:ln>
        </p:spPr>
        <p:txBody>
          <a:bodyPr wrap="square" lIns="0" tIns="0" rIns="0" bIns="0" rtlCol="0"/>
          <a:lstStyle/>
          <a:p>
            <a:endParaRPr/>
          </a:p>
        </p:txBody>
      </p:sp>
      <p:sp>
        <p:nvSpPr>
          <p:cNvPr id="11" name="object 11"/>
          <p:cNvSpPr/>
          <p:nvPr/>
        </p:nvSpPr>
        <p:spPr>
          <a:xfrm>
            <a:off x="5265420" y="2532379"/>
            <a:ext cx="1262380" cy="222250"/>
          </a:xfrm>
          <a:custGeom>
            <a:avLst/>
            <a:gdLst/>
            <a:ahLst/>
            <a:cxnLst/>
            <a:rect l="l" t="t" r="r" b="b"/>
            <a:pathLst>
              <a:path w="1262379" h="222250">
                <a:moveTo>
                  <a:pt x="0" y="222250"/>
                </a:moveTo>
                <a:lnTo>
                  <a:pt x="10159" y="96520"/>
                </a:lnTo>
                <a:lnTo>
                  <a:pt x="1262379" y="0"/>
                </a:lnTo>
                <a:lnTo>
                  <a:pt x="1254759" y="123190"/>
                </a:lnTo>
              </a:path>
            </a:pathLst>
          </a:custGeom>
          <a:ln w="6469">
            <a:solidFill>
              <a:srgbClr val="000000"/>
            </a:solidFill>
          </a:ln>
        </p:spPr>
        <p:txBody>
          <a:bodyPr wrap="square" lIns="0" tIns="0" rIns="0" bIns="0" rtlCol="0"/>
          <a:lstStyle/>
          <a:p>
            <a:endParaRPr/>
          </a:p>
        </p:txBody>
      </p:sp>
      <p:sp>
        <p:nvSpPr>
          <p:cNvPr id="12" name="object 12"/>
          <p:cNvSpPr/>
          <p:nvPr/>
        </p:nvSpPr>
        <p:spPr>
          <a:xfrm>
            <a:off x="5918200" y="2482850"/>
            <a:ext cx="2540" cy="95250"/>
          </a:xfrm>
          <a:custGeom>
            <a:avLst/>
            <a:gdLst/>
            <a:ahLst/>
            <a:cxnLst/>
            <a:rect l="l" t="t" r="r" b="b"/>
            <a:pathLst>
              <a:path w="2539" h="95250">
                <a:moveTo>
                  <a:pt x="0" y="0"/>
                </a:moveTo>
                <a:lnTo>
                  <a:pt x="2539" y="95250"/>
                </a:lnTo>
              </a:path>
            </a:pathLst>
          </a:custGeom>
          <a:ln w="6469">
            <a:solidFill>
              <a:srgbClr val="000000"/>
            </a:solidFill>
          </a:ln>
        </p:spPr>
        <p:txBody>
          <a:bodyPr wrap="square" lIns="0" tIns="0" rIns="0" bIns="0" rtlCol="0"/>
          <a:lstStyle/>
          <a:p>
            <a:endParaRPr/>
          </a:p>
        </p:txBody>
      </p:sp>
      <p:sp>
        <p:nvSpPr>
          <p:cNvPr id="13" name="object 13"/>
          <p:cNvSpPr/>
          <p:nvPr/>
        </p:nvSpPr>
        <p:spPr>
          <a:xfrm>
            <a:off x="4062729" y="2924810"/>
            <a:ext cx="1270" cy="297180"/>
          </a:xfrm>
          <a:custGeom>
            <a:avLst/>
            <a:gdLst/>
            <a:ahLst/>
            <a:cxnLst/>
            <a:rect l="l" t="t" r="r" b="b"/>
            <a:pathLst>
              <a:path w="1270" h="297180">
                <a:moveTo>
                  <a:pt x="0" y="297179"/>
                </a:moveTo>
                <a:lnTo>
                  <a:pt x="1270" y="0"/>
                </a:lnTo>
              </a:path>
            </a:pathLst>
          </a:custGeom>
          <a:ln w="6469">
            <a:solidFill>
              <a:srgbClr val="000000"/>
            </a:solidFill>
          </a:ln>
        </p:spPr>
        <p:txBody>
          <a:bodyPr wrap="square" lIns="0" tIns="0" rIns="0" bIns="0" rtlCol="0"/>
          <a:lstStyle/>
          <a:p>
            <a:endParaRPr/>
          </a:p>
        </p:txBody>
      </p:sp>
      <p:sp>
        <p:nvSpPr>
          <p:cNvPr id="14" name="object 14"/>
          <p:cNvSpPr txBox="1"/>
          <p:nvPr/>
        </p:nvSpPr>
        <p:spPr>
          <a:xfrm>
            <a:off x="4077970" y="1336040"/>
            <a:ext cx="2455545"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Ligand binds </a:t>
            </a:r>
            <a:r>
              <a:rPr sz="1100" b="1" dirty="0">
                <a:latin typeface="Arial"/>
                <a:cs typeface="Arial"/>
              </a:rPr>
              <a:t>to membrane </a:t>
            </a:r>
            <a:r>
              <a:rPr sz="1100" b="1" spc="-5" dirty="0">
                <a:latin typeface="Arial"/>
                <a:cs typeface="Arial"/>
              </a:rPr>
              <a:t>receptor.</a:t>
            </a:r>
            <a:endParaRPr sz="1100">
              <a:latin typeface="Arial"/>
              <a:cs typeface="Arial"/>
            </a:endParaRPr>
          </a:p>
        </p:txBody>
      </p:sp>
      <p:sp>
        <p:nvSpPr>
          <p:cNvPr id="15" name="object 15"/>
          <p:cNvSpPr txBox="1"/>
          <p:nvPr/>
        </p:nvSpPr>
        <p:spPr>
          <a:xfrm>
            <a:off x="5582920" y="2115820"/>
            <a:ext cx="687705" cy="360680"/>
          </a:xfrm>
          <a:prstGeom prst="rect">
            <a:avLst/>
          </a:prstGeom>
        </p:spPr>
        <p:txBody>
          <a:bodyPr vert="horz" wrap="square" lIns="0" tIns="12700" rIns="0" bIns="0" rtlCol="0">
            <a:spAutoFit/>
          </a:bodyPr>
          <a:lstStyle/>
          <a:p>
            <a:pPr marL="12700" marR="5080" indent="43180">
              <a:lnSpc>
                <a:spcPct val="100000"/>
              </a:lnSpc>
              <a:spcBef>
                <a:spcPts val="100"/>
              </a:spcBef>
            </a:pPr>
            <a:r>
              <a:rPr sz="1100" b="1" spc="-5" dirty="0">
                <a:latin typeface="Arial"/>
                <a:cs typeface="Arial"/>
              </a:rPr>
              <a:t>Clathrin-  coated</a:t>
            </a:r>
            <a:r>
              <a:rPr sz="1100" b="1" spc="-55" dirty="0">
                <a:latin typeface="Arial"/>
                <a:cs typeface="Arial"/>
              </a:rPr>
              <a:t> </a:t>
            </a:r>
            <a:r>
              <a:rPr sz="1100" b="1" spc="-5" dirty="0">
                <a:latin typeface="Arial"/>
                <a:cs typeface="Arial"/>
              </a:rPr>
              <a:t>pit</a:t>
            </a:r>
            <a:endParaRPr sz="1100">
              <a:latin typeface="Arial"/>
              <a:cs typeface="Arial"/>
            </a:endParaRPr>
          </a:p>
        </p:txBody>
      </p:sp>
      <p:sp>
        <p:nvSpPr>
          <p:cNvPr id="16" name="object 16"/>
          <p:cNvSpPr txBox="1"/>
          <p:nvPr/>
        </p:nvSpPr>
        <p:spPr>
          <a:xfrm>
            <a:off x="7330440" y="1333500"/>
            <a:ext cx="120459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Extracellular</a:t>
            </a:r>
            <a:r>
              <a:rPr sz="1100" b="1" i="1" spc="-25" dirty="0">
                <a:latin typeface="Arial"/>
                <a:cs typeface="Arial"/>
              </a:rPr>
              <a:t> </a:t>
            </a:r>
            <a:r>
              <a:rPr sz="1100" b="1" i="1" dirty="0">
                <a:latin typeface="Arial"/>
                <a:cs typeface="Arial"/>
              </a:rPr>
              <a:t>fluid</a:t>
            </a:r>
            <a:endParaRPr sz="1100">
              <a:latin typeface="Arial"/>
              <a:cs typeface="Arial"/>
            </a:endParaRPr>
          </a:p>
        </p:txBody>
      </p:sp>
      <p:sp>
        <p:nvSpPr>
          <p:cNvPr id="17" name="object 17"/>
          <p:cNvSpPr txBox="1"/>
          <p:nvPr/>
        </p:nvSpPr>
        <p:spPr>
          <a:xfrm>
            <a:off x="7386319" y="5904229"/>
            <a:ext cx="1158875" cy="193040"/>
          </a:xfrm>
          <a:prstGeom prst="rect">
            <a:avLst/>
          </a:prstGeom>
        </p:spPr>
        <p:txBody>
          <a:bodyPr vert="horz" wrap="square" lIns="0" tIns="12700" rIns="0" bIns="0" rtlCol="0">
            <a:spAutoFit/>
          </a:bodyPr>
          <a:lstStyle/>
          <a:p>
            <a:pPr marL="12700">
              <a:lnSpc>
                <a:spcPct val="100000"/>
              </a:lnSpc>
              <a:spcBef>
                <a:spcPts val="100"/>
              </a:spcBef>
            </a:pPr>
            <a:r>
              <a:rPr sz="1100" b="1" i="1" dirty="0">
                <a:latin typeface="Arial"/>
                <a:cs typeface="Arial"/>
              </a:rPr>
              <a:t>Intracellular</a:t>
            </a:r>
            <a:r>
              <a:rPr sz="1100" b="1" i="1" spc="-65" dirty="0">
                <a:latin typeface="Arial"/>
                <a:cs typeface="Arial"/>
              </a:rPr>
              <a:t> </a:t>
            </a:r>
            <a:r>
              <a:rPr sz="1100" b="1" i="1" dirty="0">
                <a:latin typeface="Arial"/>
                <a:cs typeface="Arial"/>
              </a:rPr>
              <a:t>fluid</a:t>
            </a:r>
            <a:endParaRPr sz="1100">
              <a:latin typeface="Arial"/>
              <a:cs typeface="Arial"/>
            </a:endParaRPr>
          </a:p>
        </p:txBody>
      </p:sp>
      <p:sp>
        <p:nvSpPr>
          <p:cNvPr id="18" name="object 18"/>
          <p:cNvSpPr txBox="1"/>
          <p:nvPr/>
        </p:nvSpPr>
        <p:spPr>
          <a:xfrm>
            <a:off x="1305560" y="5454650"/>
            <a:ext cx="1057275" cy="360680"/>
          </a:xfrm>
          <a:prstGeom prst="rect">
            <a:avLst/>
          </a:prstGeom>
        </p:spPr>
        <p:txBody>
          <a:bodyPr vert="horz" wrap="square" lIns="0" tIns="12700" rIns="0" bIns="0" rtlCol="0">
            <a:spAutoFit/>
          </a:bodyPr>
          <a:lstStyle/>
          <a:p>
            <a:pPr marL="77470" marR="5080" indent="-64769">
              <a:lnSpc>
                <a:spcPct val="100000"/>
              </a:lnSpc>
              <a:spcBef>
                <a:spcPts val="100"/>
              </a:spcBef>
            </a:pPr>
            <a:r>
              <a:rPr sz="1100" b="1" spc="-10" dirty="0">
                <a:latin typeface="Arial"/>
                <a:cs typeface="Arial"/>
              </a:rPr>
              <a:t>To </a:t>
            </a:r>
            <a:r>
              <a:rPr sz="1100" b="1" spc="-5" dirty="0">
                <a:latin typeface="Arial"/>
                <a:cs typeface="Arial"/>
              </a:rPr>
              <a:t>lysosome</a:t>
            </a:r>
            <a:r>
              <a:rPr sz="1100" b="1" spc="-60" dirty="0">
                <a:latin typeface="Arial"/>
                <a:cs typeface="Arial"/>
              </a:rPr>
              <a:t> </a:t>
            </a:r>
            <a:r>
              <a:rPr sz="1100" b="1" dirty="0">
                <a:latin typeface="Arial"/>
                <a:cs typeface="Arial"/>
              </a:rPr>
              <a:t>or  Golgi</a:t>
            </a:r>
            <a:r>
              <a:rPr sz="1100" b="1" spc="-85" dirty="0">
                <a:latin typeface="Arial"/>
                <a:cs typeface="Arial"/>
              </a:rPr>
              <a:t> </a:t>
            </a:r>
            <a:r>
              <a:rPr sz="1100" b="1" dirty="0">
                <a:latin typeface="Arial"/>
                <a:cs typeface="Arial"/>
              </a:rPr>
              <a:t>complex</a:t>
            </a:r>
            <a:endParaRPr sz="1100">
              <a:latin typeface="Arial"/>
              <a:cs typeface="Arial"/>
            </a:endParaRPr>
          </a:p>
        </p:txBody>
      </p:sp>
      <p:sp>
        <p:nvSpPr>
          <p:cNvPr id="19" name="object 19"/>
          <p:cNvSpPr txBox="1"/>
          <p:nvPr/>
        </p:nvSpPr>
        <p:spPr>
          <a:xfrm>
            <a:off x="5218429" y="1643379"/>
            <a:ext cx="1888489"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Receptor-ligand </a:t>
            </a:r>
            <a:r>
              <a:rPr sz="1100" b="1" dirty="0">
                <a:latin typeface="Arial"/>
                <a:cs typeface="Arial"/>
              </a:rPr>
              <a:t>migrates </a:t>
            </a:r>
            <a:r>
              <a:rPr sz="1100" b="1" spc="5" dirty="0">
                <a:latin typeface="Arial"/>
                <a:cs typeface="Arial"/>
              </a:rPr>
              <a:t>to  </a:t>
            </a:r>
            <a:r>
              <a:rPr sz="1100" b="1" spc="-5" dirty="0">
                <a:latin typeface="Arial"/>
                <a:cs typeface="Arial"/>
              </a:rPr>
              <a:t>clathrin-coated </a:t>
            </a:r>
            <a:r>
              <a:rPr sz="1100" b="1" dirty="0">
                <a:latin typeface="Arial"/>
                <a:cs typeface="Arial"/>
              </a:rPr>
              <a:t>pit.</a:t>
            </a:r>
            <a:endParaRPr sz="1100">
              <a:latin typeface="Arial"/>
              <a:cs typeface="Arial"/>
            </a:endParaRPr>
          </a:p>
        </p:txBody>
      </p:sp>
      <p:sp>
        <p:nvSpPr>
          <p:cNvPr id="20" name="object 20"/>
          <p:cNvSpPr txBox="1"/>
          <p:nvPr/>
        </p:nvSpPr>
        <p:spPr>
          <a:xfrm>
            <a:off x="7707630" y="5034279"/>
            <a:ext cx="906780"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Vesicle</a:t>
            </a:r>
            <a:r>
              <a:rPr sz="1100" b="1" spc="-40" dirty="0">
                <a:latin typeface="Arial"/>
                <a:cs typeface="Arial"/>
              </a:rPr>
              <a:t> </a:t>
            </a:r>
            <a:r>
              <a:rPr sz="1100" b="1" spc="-5" dirty="0">
                <a:latin typeface="Arial"/>
                <a:cs typeface="Arial"/>
              </a:rPr>
              <a:t>loses  </a:t>
            </a:r>
            <a:r>
              <a:rPr sz="1100" b="1" dirty="0">
                <a:latin typeface="Arial"/>
                <a:cs typeface="Arial"/>
              </a:rPr>
              <a:t>clathrin</a:t>
            </a:r>
            <a:r>
              <a:rPr sz="1100" b="1" spc="-60" dirty="0">
                <a:latin typeface="Arial"/>
                <a:cs typeface="Arial"/>
              </a:rPr>
              <a:t> </a:t>
            </a:r>
            <a:r>
              <a:rPr sz="1100" b="1" spc="-5" dirty="0">
                <a:latin typeface="Arial"/>
                <a:cs typeface="Arial"/>
              </a:rPr>
              <a:t>coat.</a:t>
            </a:r>
            <a:endParaRPr sz="1100">
              <a:latin typeface="Arial"/>
              <a:cs typeface="Arial"/>
            </a:endParaRPr>
          </a:p>
        </p:txBody>
      </p:sp>
      <p:sp>
        <p:nvSpPr>
          <p:cNvPr id="21" name="object 21"/>
          <p:cNvSpPr txBox="1"/>
          <p:nvPr/>
        </p:nvSpPr>
        <p:spPr>
          <a:xfrm>
            <a:off x="2589529" y="5913120"/>
            <a:ext cx="1703705" cy="35941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Ligands go </a:t>
            </a:r>
            <a:r>
              <a:rPr sz="1100" b="1" spc="5" dirty="0">
                <a:latin typeface="Arial"/>
                <a:cs typeface="Arial"/>
              </a:rPr>
              <a:t>to</a:t>
            </a:r>
            <a:r>
              <a:rPr sz="1100" b="1" spc="-50" dirty="0">
                <a:latin typeface="Arial"/>
                <a:cs typeface="Arial"/>
              </a:rPr>
              <a:t> </a:t>
            </a:r>
            <a:r>
              <a:rPr sz="1100" b="1" spc="-5" dirty="0">
                <a:latin typeface="Arial"/>
                <a:cs typeface="Arial"/>
              </a:rPr>
              <a:t>lysosomes  or </a:t>
            </a:r>
            <a:r>
              <a:rPr sz="1100" b="1" dirty="0">
                <a:latin typeface="Arial"/>
                <a:cs typeface="Arial"/>
              </a:rPr>
              <a:t>Golgi for</a:t>
            </a:r>
            <a:r>
              <a:rPr sz="1100" b="1" spc="-15" dirty="0">
                <a:latin typeface="Arial"/>
                <a:cs typeface="Arial"/>
              </a:rPr>
              <a:t> </a:t>
            </a:r>
            <a:r>
              <a:rPr sz="1100" b="1" spc="-5" dirty="0">
                <a:latin typeface="Arial"/>
                <a:cs typeface="Arial"/>
              </a:rPr>
              <a:t>processing.</a:t>
            </a:r>
            <a:endParaRPr sz="1100">
              <a:latin typeface="Arial"/>
              <a:cs typeface="Arial"/>
            </a:endParaRPr>
          </a:p>
        </p:txBody>
      </p:sp>
      <p:sp>
        <p:nvSpPr>
          <p:cNvPr id="22" name="object 22"/>
          <p:cNvSpPr txBox="1"/>
          <p:nvPr/>
        </p:nvSpPr>
        <p:spPr>
          <a:xfrm>
            <a:off x="749300" y="4368800"/>
            <a:ext cx="1468755" cy="52832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Transport vesicle  </a:t>
            </a:r>
            <a:r>
              <a:rPr sz="1100" b="1" spc="5" dirty="0">
                <a:latin typeface="Arial"/>
                <a:cs typeface="Arial"/>
              </a:rPr>
              <a:t>with </a:t>
            </a:r>
            <a:r>
              <a:rPr sz="1100" b="1" spc="-5" dirty="0">
                <a:latin typeface="Arial"/>
                <a:cs typeface="Arial"/>
              </a:rPr>
              <a:t>receptors moves  </a:t>
            </a:r>
            <a:r>
              <a:rPr sz="1100" b="1" dirty="0">
                <a:latin typeface="Arial"/>
                <a:cs typeface="Arial"/>
              </a:rPr>
              <a:t>to the cell</a:t>
            </a:r>
            <a:r>
              <a:rPr sz="1100" b="1" spc="-50" dirty="0">
                <a:latin typeface="Arial"/>
                <a:cs typeface="Arial"/>
              </a:rPr>
              <a:t> </a:t>
            </a:r>
            <a:r>
              <a:rPr sz="1100" b="1" spc="-5" dirty="0">
                <a:latin typeface="Arial"/>
                <a:cs typeface="Arial"/>
              </a:rPr>
              <a:t>membrane.</a:t>
            </a:r>
            <a:endParaRPr sz="1100">
              <a:latin typeface="Arial"/>
              <a:cs typeface="Arial"/>
            </a:endParaRPr>
          </a:p>
        </p:txBody>
      </p:sp>
      <p:sp>
        <p:nvSpPr>
          <p:cNvPr id="23" name="object 23"/>
          <p:cNvSpPr txBox="1"/>
          <p:nvPr/>
        </p:nvSpPr>
        <p:spPr>
          <a:xfrm>
            <a:off x="703580" y="1860550"/>
            <a:ext cx="1295400" cy="645160"/>
          </a:xfrm>
          <a:prstGeom prst="rect">
            <a:avLst/>
          </a:prstGeom>
        </p:spPr>
        <p:txBody>
          <a:bodyPr vert="horz" wrap="square" lIns="0" tIns="29209" rIns="0" bIns="0" rtlCol="0">
            <a:spAutoFit/>
          </a:bodyPr>
          <a:lstStyle/>
          <a:p>
            <a:pPr marL="12700" marR="5080">
              <a:lnSpc>
                <a:spcPct val="89900"/>
              </a:lnSpc>
              <a:spcBef>
                <a:spcPts val="229"/>
              </a:spcBef>
            </a:pPr>
            <a:r>
              <a:rPr sz="1100" b="1" spc="-5" dirty="0">
                <a:latin typeface="Arial"/>
                <a:cs typeface="Arial"/>
              </a:rPr>
              <a:t>Transport vesicle  and cell membrane  fuse </a:t>
            </a:r>
            <a:r>
              <a:rPr sz="1100" b="1" dirty="0">
                <a:latin typeface="Arial"/>
                <a:cs typeface="Arial"/>
              </a:rPr>
              <a:t>(membrane  </a:t>
            </a:r>
            <a:r>
              <a:rPr sz="1100" b="1" spc="-5" dirty="0">
                <a:latin typeface="Arial"/>
                <a:cs typeface="Arial"/>
              </a:rPr>
              <a:t>recycling).</a:t>
            </a:r>
            <a:endParaRPr sz="1100">
              <a:latin typeface="Arial"/>
              <a:cs typeface="Arial"/>
            </a:endParaRPr>
          </a:p>
        </p:txBody>
      </p:sp>
      <p:sp>
        <p:nvSpPr>
          <p:cNvPr id="24" name="object 24"/>
          <p:cNvSpPr txBox="1"/>
          <p:nvPr/>
        </p:nvSpPr>
        <p:spPr>
          <a:xfrm>
            <a:off x="4963159" y="5955029"/>
            <a:ext cx="74041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Endosome</a:t>
            </a:r>
            <a:endParaRPr sz="1100">
              <a:latin typeface="Arial"/>
              <a:cs typeface="Arial"/>
            </a:endParaRPr>
          </a:p>
        </p:txBody>
      </p:sp>
      <p:sp>
        <p:nvSpPr>
          <p:cNvPr id="25" name="object 25"/>
          <p:cNvSpPr txBox="1"/>
          <p:nvPr/>
        </p:nvSpPr>
        <p:spPr>
          <a:xfrm>
            <a:off x="6090920" y="5228590"/>
            <a:ext cx="803910" cy="52832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Receptors  and</a:t>
            </a:r>
            <a:r>
              <a:rPr sz="1100" b="1" spc="-55" dirty="0">
                <a:latin typeface="Arial"/>
                <a:cs typeface="Arial"/>
              </a:rPr>
              <a:t> </a:t>
            </a:r>
            <a:r>
              <a:rPr sz="1100" b="1" spc="-5" dirty="0">
                <a:latin typeface="Arial"/>
                <a:cs typeface="Arial"/>
              </a:rPr>
              <a:t>ligands  separate.</a:t>
            </a:r>
            <a:endParaRPr sz="1100">
              <a:latin typeface="Arial"/>
              <a:cs typeface="Arial"/>
            </a:endParaRPr>
          </a:p>
        </p:txBody>
      </p:sp>
      <p:sp>
        <p:nvSpPr>
          <p:cNvPr id="26" name="object 26"/>
          <p:cNvSpPr txBox="1"/>
          <p:nvPr/>
        </p:nvSpPr>
        <p:spPr>
          <a:xfrm>
            <a:off x="3722370" y="3188970"/>
            <a:ext cx="1508760" cy="52832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Receptor</a:t>
            </a:r>
            <a:endParaRPr sz="1100">
              <a:latin typeface="Arial"/>
              <a:cs typeface="Arial"/>
            </a:endParaRPr>
          </a:p>
          <a:p>
            <a:pPr>
              <a:lnSpc>
                <a:spcPct val="100000"/>
              </a:lnSpc>
              <a:spcBef>
                <a:spcPts val="55"/>
              </a:spcBef>
            </a:pPr>
            <a:endParaRPr sz="1100">
              <a:latin typeface="Times New Roman"/>
              <a:cs typeface="Times New Roman"/>
            </a:endParaRPr>
          </a:p>
          <a:p>
            <a:pPr marL="965200">
              <a:lnSpc>
                <a:spcPct val="100000"/>
              </a:lnSpc>
            </a:pPr>
            <a:r>
              <a:rPr sz="1100" b="1" spc="-5" dirty="0">
                <a:latin typeface="Arial"/>
                <a:cs typeface="Arial"/>
              </a:rPr>
              <a:t>C</a:t>
            </a:r>
            <a:r>
              <a:rPr sz="1100" b="1" spc="10" dirty="0">
                <a:latin typeface="Arial"/>
                <a:cs typeface="Arial"/>
              </a:rPr>
              <a:t>l</a:t>
            </a:r>
            <a:r>
              <a:rPr sz="1100" b="1" spc="-5" dirty="0">
                <a:latin typeface="Arial"/>
                <a:cs typeface="Arial"/>
              </a:rPr>
              <a:t>a</a:t>
            </a:r>
            <a:r>
              <a:rPr sz="1100" b="1" dirty="0">
                <a:latin typeface="Arial"/>
                <a:cs typeface="Arial"/>
              </a:rPr>
              <a:t>t</a:t>
            </a:r>
            <a:r>
              <a:rPr sz="1100" b="1" spc="-5" dirty="0">
                <a:latin typeface="Arial"/>
                <a:cs typeface="Arial"/>
              </a:rPr>
              <a:t>h</a:t>
            </a:r>
            <a:r>
              <a:rPr sz="1100" b="1" dirty="0">
                <a:latin typeface="Arial"/>
                <a:cs typeface="Arial"/>
              </a:rPr>
              <a:t>r</a:t>
            </a:r>
            <a:r>
              <a:rPr sz="1100" b="1" spc="10" dirty="0">
                <a:latin typeface="Arial"/>
                <a:cs typeface="Arial"/>
              </a:rPr>
              <a:t>i</a:t>
            </a:r>
            <a:r>
              <a:rPr sz="1100" b="1" dirty="0">
                <a:latin typeface="Arial"/>
                <a:cs typeface="Arial"/>
              </a:rPr>
              <a:t>n</a:t>
            </a:r>
            <a:endParaRPr sz="1100">
              <a:latin typeface="Arial"/>
              <a:cs typeface="Arial"/>
            </a:endParaRPr>
          </a:p>
        </p:txBody>
      </p:sp>
      <p:sp>
        <p:nvSpPr>
          <p:cNvPr id="27" name="object 27"/>
          <p:cNvSpPr/>
          <p:nvPr/>
        </p:nvSpPr>
        <p:spPr>
          <a:xfrm>
            <a:off x="7341869" y="5087620"/>
            <a:ext cx="189230" cy="162560"/>
          </a:xfrm>
          <a:custGeom>
            <a:avLst/>
            <a:gdLst/>
            <a:ahLst/>
            <a:cxnLst/>
            <a:rect l="l" t="t" r="r" b="b"/>
            <a:pathLst>
              <a:path w="189229" h="162560">
                <a:moveTo>
                  <a:pt x="92709" y="0"/>
                </a:moveTo>
                <a:lnTo>
                  <a:pt x="72389" y="2539"/>
                </a:lnTo>
                <a:lnTo>
                  <a:pt x="55879" y="6349"/>
                </a:lnTo>
                <a:lnTo>
                  <a:pt x="25400" y="22859"/>
                </a:lnTo>
                <a:lnTo>
                  <a:pt x="16509" y="36829"/>
                </a:lnTo>
                <a:lnTo>
                  <a:pt x="6350" y="48259"/>
                </a:lnTo>
                <a:lnTo>
                  <a:pt x="0" y="66039"/>
                </a:lnTo>
                <a:lnTo>
                  <a:pt x="0" y="96519"/>
                </a:lnTo>
                <a:lnTo>
                  <a:pt x="6350" y="114299"/>
                </a:lnTo>
                <a:lnTo>
                  <a:pt x="16509" y="125729"/>
                </a:lnTo>
                <a:lnTo>
                  <a:pt x="25400" y="139699"/>
                </a:lnTo>
                <a:lnTo>
                  <a:pt x="39370" y="148589"/>
                </a:lnTo>
                <a:lnTo>
                  <a:pt x="55879" y="157479"/>
                </a:lnTo>
                <a:lnTo>
                  <a:pt x="72389" y="160019"/>
                </a:lnTo>
                <a:lnTo>
                  <a:pt x="92709" y="162559"/>
                </a:lnTo>
                <a:lnTo>
                  <a:pt x="111759" y="160019"/>
                </a:lnTo>
                <a:lnTo>
                  <a:pt x="158750" y="139699"/>
                </a:lnTo>
                <a:lnTo>
                  <a:pt x="185420" y="96519"/>
                </a:lnTo>
                <a:lnTo>
                  <a:pt x="189229" y="80009"/>
                </a:lnTo>
                <a:lnTo>
                  <a:pt x="185420" y="80009"/>
                </a:lnTo>
                <a:lnTo>
                  <a:pt x="185420" y="66039"/>
                </a:lnTo>
                <a:lnTo>
                  <a:pt x="158750" y="22859"/>
                </a:lnTo>
                <a:lnTo>
                  <a:pt x="111759" y="2539"/>
                </a:lnTo>
                <a:lnTo>
                  <a:pt x="92709" y="0"/>
                </a:lnTo>
                <a:close/>
              </a:path>
            </a:pathLst>
          </a:custGeom>
          <a:solidFill>
            <a:srgbClr val="49AA26"/>
          </a:solidFill>
        </p:spPr>
        <p:txBody>
          <a:bodyPr wrap="square" lIns="0" tIns="0" rIns="0" bIns="0" rtlCol="0"/>
          <a:lstStyle/>
          <a:p>
            <a:endParaRPr/>
          </a:p>
        </p:txBody>
      </p:sp>
      <p:sp>
        <p:nvSpPr>
          <p:cNvPr id="28" name="object 28"/>
          <p:cNvSpPr/>
          <p:nvPr/>
        </p:nvSpPr>
        <p:spPr>
          <a:xfrm>
            <a:off x="3468370" y="1338580"/>
            <a:ext cx="238759" cy="204470"/>
          </a:xfrm>
          <a:prstGeom prst="rect">
            <a:avLst/>
          </a:prstGeom>
          <a:blipFill>
            <a:blip r:embed="rId3" cstate="print"/>
            <a:stretch>
              <a:fillRect/>
            </a:stretch>
          </a:blipFill>
        </p:spPr>
        <p:txBody>
          <a:bodyPr wrap="square" lIns="0" tIns="0" rIns="0" bIns="0" rtlCol="0"/>
          <a:lstStyle/>
          <a:p>
            <a:endParaRPr/>
          </a:p>
        </p:txBody>
      </p:sp>
      <p:sp>
        <p:nvSpPr>
          <p:cNvPr id="29" name="object 29"/>
          <p:cNvSpPr txBox="1"/>
          <p:nvPr/>
        </p:nvSpPr>
        <p:spPr>
          <a:xfrm>
            <a:off x="3535679" y="134365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1</a:t>
            </a:r>
            <a:endParaRPr sz="1100">
              <a:latin typeface="Arial"/>
              <a:cs typeface="Arial"/>
            </a:endParaRPr>
          </a:p>
        </p:txBody>
      </p:sp>
      <p:sp>
        <p:nvSpPr>
          <p:cNvPr id="30" name="object 30"/>
          <p:cNvSpPr/>
          <p:nvPr/>
        </p:nvSpPr>
        <p:spPr>
          <a:xfrm>
            <a:off x="4681220" y="1670050"/>
            <a:ext cx="238759" cy="204470"/>
          </a:xfrm>
          <a:prstGeom prst="rect">
            <a:avLst/>
          </a:prstGeom>
          <a:blipFill>
            <a:blip r:embed="rId3" cstate="print"/>
            <a:stretch>
              <a:fillRect/>
            </a:stretch>
          </a:blipFill>
        </p:spPr>
        <p:txBody>
          <a:bodyPr wrap="square" lIns="0" tIns="0" rIns="0" bIns="0" rtlCol="0"/>
          <a:lstStyle/>
          <a:p>
            <a:endParaRPr/>
          </a:p>
        </p:txBody>
      </p:sp>
      <p:sp>
        <p:nvSpPr>
          <p:cNvPr id="31" name="object 31"/>
          <p:cNvSpPr txBox="1"/>
          <p:nvPr/>
        </p:nvSpPr>
        <p:spPr>
          <a:xfrm>
            <a:off x="4749800" y="167640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2</a:t>
            </a:r>
            <a:endParaRPr sz="1100">
              <a:latin typeface="Arial"/>
              <a:cs typeface="Arial"/>
            </a:endParaRPr>
          </a:p>
        </p:txBody>
      </p:sp>
      <p:sp>
        <p:nvSpPr>
          <p:cNvPr id="32" name="object 32"/>
          <p:cNvSpPr/>
          <p:nvPr/>
        </p:nvSpPr>
        <p:spPr>
          <a:xfrm>
            <a:off x="7010400" y="2254250"/>
            <a:ext cx="238759" cy="203200"/>
          </a:xfrm>
          <a:prstGeom prst="rect">
            <a:avLst/>
          </a:prstGeom>
          <a:blipFill>
            <a:blip r:embed="rId4" cstate="print"/>
            <a:stretch>
              <a:fillRect/>
            </a:stretch>
          </a:blipFill>
        </p:spPr>
        <p:txBody>
          <a:bodyPr wrap="square" lIns="0" tIns="0" rIns="0" bIns="0" rtlCol="0"/>
          <a:lstStyle/>
          <a:p>
            <a:endParaRPr/>
          </a:p>
        </p:txBody>
      </p:sp>
      <p:sp>
        <p:nvSpPr>
          <p:cNvPr id="33" name="object 33"/>
          <p:cNvSpPr txBox="1"/>
          <p:nvPr/>
        </p:nvSpPr>
        <p:spPr>
          <a:xfrm>
            <a:off x="7078980" y="2259329"/>
            <a:ext cx="1155700" cy="193040"/>
          </a:xfrm>
          <a:prstGeom prst="rect">
            <a:avLst/>
          </a:prstGeom>
        </p:spPr>
        <p:txBody>
          <a:bodyPr vert="horz" wrap="square" lIns="0" tIns="12700" rIns="0" bIns="0" rtlCol="0">
            <a:spAutoFit/>
          </a:bodyPr>
          <a:lstStyle/>
          <a:p>
            <a:pPr marL="12700">
              <a:lnSpc>
                <a:spcPct val="100000"/>
              </a:lnSpc>
              <a:spcBef>
                <a:spcPts val="100"/>
              </a:spcBef>
              <a:tabLst>
                <a:tab pos="314325" algn="l"/>
              </a:tabLst>
            </a:pPr>
            <a:r>
              <a:rPr sz="1100" b="1" dirty="0">
                <a:solidFill>
                  <a:srgbClr val="FFFFFF"/>
                </a:solidFill>
                <a:latin typeface="Arial"/>
                <a:cs typeface="Arial"/>
              </a:rPr>
              <a:t>3	</a:t>
            </a:r>
            <a:r>
              <a:rPr sz="1650" b="1" spc="-7" baseline="2525">
                <a:latin typeface="Arial"/>
                <a:cs typeface="Arial"/>
              </a:rPr>
              <a:t>Endo</a:t>
            </a:r>
            <a:r>
              <a:rPr sz="1650" b="1" spc="7" baseline="2525">
                <a:latin typeface="Arial"/>
                <a:cs typeface="Arial"/>
              </a:rPr>
              <a:t>c</a:t>
            </a:r>
            <a:r>
              <a:rPr sz="1650" b="1" spc="-37" baseline="2525">
                <a:latin typeface="Arial"/>
                <a:cs typeface="Arial"/>
              </a:rPr>
              <a:t>y</a:t>
            </a:r>
            <a:r>
              <a:rPr sz="1650" b="1" baseline="2525">
                <a:latin typeface="Arial"/>
                <a:cs typeface="Arial"/>
              </a:rPr>
              <a:t>t</a:t>
            </a:r>
            <a:r>
              <a:rPr sz="1650" b="1" spc="-7" baseline="2525">
                <a:latin typeface="Arial"/>
                <a:cs typeface="Arial"/>
              </a:rPr>
              <a:t>os</a:t>
            </a:r>
            <a:r>
              <a:rPr sz="1650" b="1" baseline="2525">
                <a:latin typeface="Arial"/>
                <a:cs typeface="Arial"/>
              </a:rPr>
              <a:t>is</a:t>
            </a:r>
            <a:endParaRPr sz="1650" baseline="2525">
              <a:latin typeface="Arial"/>
              <a:cs typeface="Arial"/>
            </a:endParaRPr>
          </a:p>
        </p:txBody>
      </p:sp>
      <p:sp>
        <p:nvSpPr>
          <p:cNvPr id="34" name="object 34"/>
          <p:cNvSpPr/>
          <p:nvPr/>
        </p:nvSpPr>
        <p:spPr>
          <a:xfrm>
            <a:off x="7305040" y="5045709"/>
            <a:ext cx="238760" cy="204470"/>
          </a:xfrm>
          <a:custGeom>
            <a:avLst/>
            <a:gdLst/>
            <a:ahLst/>
            <a:cxnLst/>
            <a:rect l="l" t="t" r="r" b="b"/>
            <a:pathLst>
              <a:path w="238759" h="204470">
                <a:moveTo>
                  <a:pt x="119379" y="0"/>
                </a:moveTo>
                <a:lnTo>
                  <a:pt x="72330" y="7838"/>
                </a:lnTo>
                <a:lnTo>
                  <a:pt x="34448" y="29368"/>
                </a:lnTo>
                <a:lnTo>
                  <a:pt x="9187" y="61614"/>
                </a:lnTo>
                <a:lnTo>
                  <a:pt x="0" y="101600"/>
                </a:lnTo>
                <a:lnTo>
                  <a:pt x="9187" y="142319"/>
                </a:lnTo>
                <a:lnTo>
                  <a:pt x="34448" y="174942"/>
                </a:lnTo>
                <a:lnTo>
                  <a:pt x="72330" y="196611"/>
                </a:lnTo>
                <a:lnTo>
                  <a:pt x="119379" y="204469"/>
                </a:lnTo>
                <a:lnTo>
                  <a:pt x="166429" y="196611"/>
                </a:lnTo>
                <a:lnTo>
                  <a:pt x="204311" y="174942"/>
                </a:lnTo>
                <a:lnTo>
                  <a:pt x="229572" y="142319"/>
                </a:lnTo>
                <a:lnTo>
                  <a:pt x="238759" y="101600"/>
                </a:lnTo>
                <a:lnTo>
                  <a:pt x="229572" y="61614"/>
                </a:lnTo>
                <a:lnTo>
                  <a:pt x="204311" y="29368"/>
                </a:lnTo>
                <a:lnTo>
                  <a:pt x="166429" y="7838"/>
                </a:lnTo>
                <a:lnTo>
                  <a:pt x="119379" y="0"/>
                </a:lnTo>
                <a:close/>
              </a:path>
            </a:pathLst>
          </a:custGeom>
          <a:solidFill>
            <a:srgbClr val="18C12E"/>
          </a:solidFill>
        </p:spPr>
        <p:txBody>
          <a:bodyPr wrap="square" lIns="0" tIns="0" rIns="0" bIns="0" rtlCol="0"/>
          <a:lstStyle/>
          <a:p>
            <a:endParaRPr/>
          </a:p>
        </p:txBody>
      </p:sp>
      <p:sp>
        <p:nvSpPr>
          <p:cNvPr id="35" name="object 35"/>
          <p:cNvSpPr txBox="1"/>
          <p:nvPr/>
        </p:nvSpPr>
        <p:spPr>
          <a:xfrm>
            <a:off x="7372350" y="505079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4</a:t>
            </a:r>
            <a:endParaRPr sz="1100">
              <a:latin typeface="Arial"/>
              <a:cs typeface="Arial"/>
            </a:endParaRPr>
          </a:p>
        </p:txBody>
      </p:sp>
      <p:sp>
        <p:nvSpPr>
          <p:cNvPr id="36" name="object 36"/>
          <p:cNvSpPr/>
          <p:nvPr/>
        </p:nvSpPr>
        <p:spPr>
          <a:xfrm>
            <a:off x="269240" y="1864360"/>
            <a:ext cx="238760" cy="204469"/>
          </a:xfrm>
          <a:prstGeom prst="rect">
            <a:avLst/>
          </a:prstGeom>
          <a:blipFill>
            <a:blip r:embed="rId5" cstate="print"/>
            <a:stretch>
              <a:fillRect/>
            </a:stretch>
          </a:blipFill>
        </p:spPr>
        <p:txBody>
          <a:bodyPr wrap="square" lIns="0" tIns="0" rIns="0" bIns="0" rtlCol="0"/>
          <a:lstStyle/>
          <a:p>
            <a:endParaRPr/>
          </a:p>
        </p:txBody>
      </p:sp>
      <p:sp>
        <p:nvSpPr>
          <p:cNvPr id="37" name="object 37"/>
          <p:cNvSpPr txBox="1"/>
          <p:nvPr/>
        </p:nvSpPr>
        <p:spPr>
          <a:xfrm>
            <a:off x="336550" y="187070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8</a:t>
            </a:r>
            <a:endParaRPr sz="1100">
              <a:latin typeface="Arial"/>
              <a:cs typeface="Arial"/>
            </a:endParaRPr>
          </a:p>
        </p:txBody>
      </p:sp>
      <p:sp>
        <p:nvSpPr>
          <p:cNvPr id="38" name="object 38"/>
          <p:cNvSpPr/>
          <p:nvPr/>
        </p:nvSpPr>
        <p:spPr>
          <a:xfrm>
            <a:off x="257809" y="4392929"/>
            <a:ext cx="237490" cy="204469"/>
          </a:xfrm>
          <a:prstGeom prst="rect">
            <a:avLst/>
          </a:prstGeom>
          <a:blipFill>
            <a:blip r:embed="rId6" cstate="print"/>
            <a:stretch>
              <a:fillRect/>
            </a:stretch>
          </a:blipFill>
        </p:spPr>
        <p:txBody>
          <a:bodyPr wrap="square" lIns="0" tIns="0" rIns="0" bIns="0" rtlCol="0"/>
          <a:lstStyle/>
          <a:p>
            <a:endParaRPr/>
          </a:p>
        </p:txBody>
      </p:sp>
      <p:sp>
        <p:nvSpPr>
          <p:cNvPr id="39" name="object 39"/>
          <p:cNvSpPr txBox="1"/>
          <p:nvPr/>
        </p:nvSpPr>
        <p:spPr>
          <a:xfrm>
            <a:off x="325120" y="439927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7</a:t>
            </a:r>
            <a:endParaRPr sz="1100">
              <a:latin typeface="Arial"/>
              <a:cs typeface="Arial"/>
            </a:endParaRPr>
          </a:p>
        </p:txBody>
      </p:sp>
      <p:sp>
        <p:nvSpPr>
          <p:cNvPr id="40" name="object 40"/>
          <p:cNvSpPr/>
          <p:nvPr/>
        </p:nvSpPr>
        <p:spPr>
          <a:xfrm>
            <a:off x="2072639" y="5920740"/>
            <a:ext cx="238760" cy="204469"/>
          </a:xfrm>
          <a:prstGeom prst="rect">
            <a:avLst/>
          </a:prstGeom>
          <a:blipFill>
            <a:blip r:embed="rId5" cstate="print"/>
            <a:stretch>
              <a:fillRect/>
            </a:stretch>
          </a:blipFill>
        </p:spPr>
        <p:txBody>
          <a:bodyPr wrap="square" lIns="0" tIns="0" rIns="0" bIns="0" rtlCol="0"/>
          <a:lstStyle/>
          <a:p>
            <a:endParaRPr/>
          </a:p>
        </p:txBody>
      </p:sp>
      <p:sp>
        <p:nvSpPr>
          <p:cNvPr id="41" name="object 41"/>
          <p:cNvSpPr txBox="1"/>
          <p:nvPr/>
        </p:nvSpPr>
        <p:spPr>
          <a:xfrm>
            <a:off x="2141220" y="592709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6</a:t>
            </a:r>
            <a:endParaRPr sz="1100">
              <a:latin typeface="Arial"/>
              <a:cs typeface="Arial"/>
            </a:endParaRPr>
          </a:p>
        </p:txBody>
      </p:sp>
      <p:sp>
        <p:nvSpPr>
          <p:cNvPr id="42" name="object 42"/>
          <p:cNvSpPr/>
          <p:nvPr/>
        </p:nvSpPr>
        <p:spPr>
          <a:xfrm>
            <a:off x="5683250" y="5250179"/>
            <a:ext cx="238760" cy="203200"/>
          </a:xfrm>
          <a:prstGeom prst="rect">
            <a:avLst/>
          </a:prstGeom>
          <a:blipFill>
            <a:blip r:embed="rId4" cstate="print"/>
            <a:stretch>
              <a:fillRect/>
            </a:stretch>
          </a:blipFill>
        </p:spPr>
        <p:txBody>
          <a:bodyPr wrap="square" lIns="0" tIns="0" rIns="0" bIns="0" rtlCol="0"/>
          <a:lstStyle/>
          <a:p>
            <a:endParaRPr/>
          </a:p>
        </p:txBody>
      </p:sp>
      <p:sp>
        <p:nvSpPr>
          <p:cNvPr id="43" name="object 43"/>
          <p:cNvSpPr txBox="1"/>
          <p:nvPr/>
        </p:nvSpPr>
        <p:spPr>
          <a:xfrm>
            <a:off x="5750559" y="525525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5</a:t>
            </a:r>
            <a:endParaRPr sz="11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89279"/>
            <a:ext cx="1573530" cy="513080"/>
          </a:xfrm>
          <a:prstGeom prst="rect">
            <a:avLst/>
          </a:prstGeom>
        </p:spPr>
        <p:txBody>
          <a:bodyPr vert="horz" wrap="square" lIns="0" tIns="12700" rIns="0" bIns="0" rtlCol="0">
            <a:spAutoFit/>
          </a:bodyPr>
          <a:lstStyle/>
          <a:p>
            <a:pPr marL="12700">
              <a:lnSpc>
                <a:spcPct val="100000"/>
              </a:lnSpc>
              <a:spcBef>
                <a:spcPts val="100"/>
              </a:spcBef>
            </a:pPr>
            <a:r>
              <a:rPr sz="3200" b="1" i="1" dirty="0">
                <a:latin typeface="Times New Roman"/>
                <a:cs typeface="Times New Roman"/>
              </a:rPr>
              <a:t>Last</a:t>
            </a:r>
            <a:r>
              <a:rPr sz="3200" b="1" i="1" spc="-95" dirty="0">
                <a:latin typeface="Times New Roman"/>
                <a:cs typeface="Times New Roman"/>
              </a:rPr>
              <a:t> </a:t>
            </a:r>
            <a:r>
              <a:rPr sz="3200" b="1" i="1" dirty="0">
                <a:latin typeface="Times New Roman"/>
                <a:cs typeface="Times New Roman"/>
              </a:rPr>
              <a:t>Step</a:t>
            </a:r>
            <a:endParaRPr sz="3200">
              <a:latin typeface="Times New Roman"/>
              <a:cs typeface="Times New Roman"/>
            </a:endParaRPr>
          </a:p>
        </p:txBody>
      </p:sp>
      <p:sp>
        <p:nvSpPr>
          <p:cNvPr id="3" name="object 3"/>
          <p:cNvSpPr/>
          <p:nvPr/>
        </p:nvSpPr>
        <p:spPr>
          <a:xfrm>
            <a:off x="287020" y="1151889"/>
            <a:ext cx="8460740" cy="50139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27650" y="3065779"/>
            <a:ext cx="392430" cy="408940"/>
          </a:xfrm>
          <a:custGeom>
            <a:avLst/>
            <a:gdLst/>
            <a:ahLst/>
            <a:cxnLst/>
            <a:rect l="l" t="t" r="r" b="b"/>
            <a:pathLst>
              <a:path w="392429" h="408939">
                <a:moveTo>
                  <a:pt x="0" y="408940"/>
                </a:moveTo>
                <a:lnTo>
                  <a:pt x="392429" y="0"/>
                </a:lnTo>
              </a:path>
            </a:pathLst>
          </a:custGeom>
          <a:ln w="6469">
            <a:solidFill>
              <a:srgbClr val="000000"/>
            </a:solidFill>
          </a:ln>
        </p:spPr>
        <p:txBody>
          <a:bodyPr wrap="square" lIns="0" tIns="0" rIns="0" bIns="0" rtlCol="0"/>
          <a:lstStyle/>
          <a:p>
            <a:endParaRPr/>
          </a:p>
        </p:txBody>
      </p:sp>
      <p:sp>
        <p:nvSpPr>
          <p:cNvPr id="5" name="object 5"/>
          <p:cNvSpPr/>
          <p:nvPr/>
        </p:nvSpPr>
        <p:spPr>
          <a:xfrm>
            <a:off x="5337809" y="3474720"/>
            <a:ext cx="260350" cy="1270"/>
          </a:xfrm>
          <a:custGeom>
            <a:avLst/>
            <a:gdLst/>
            <a:ahLst/>
            <a:cxnLst/>
            <a:rect l="l" t="t" r="r" b="b"/>
            <a:pathLst>
              <a:path w="260350" h="1270">
                <a:moveTo>
                  <a:pt x="0" y="0"/>
                </a:moveTo>
                <a:lnTo>
                  <a:pt x="260350" y="1269"/>
                </a:lnTo>
              </a:path>
            </a:pathLst>
          </a:custGeom>
          <a:ln w="6469">
            <a:solidFill>
              <a:srgbClr val="000000"/>
            </a:solidFill>
          </a:ln>
        </p:spPr>
        <p:txBody>
          <a:bodyPr wrap="square" lIns="0" tIns="0" rIns="0" bIns="0" rtlCol="0"/>
          <a:lstStyle/>
          <a:p>
            <a:endParaRPr/>
          </a:p>
        </p:txBody>
      </p:sp>
      <p:sp>
        <p:nvSpPr>
          <p:cNvPr id="6" name="object 6"/>
          <p:cNvSpPr/>
          <p:nvPr/>
        </p:nvSpPr>
        <p:spPr>
          <a:xfrm>
            <a:off x="5124450" y="5650229"/>
            <a:ext cx="2540" cy="156210"/>
          </a:xfrm>
          <a:custGeom>
            <a:avLst/>
            <a:gdLst/>
            <a:ahLst/>
            <a:cxnLst/>
            <a:rect l="l" t="t" r="r" b="b"/>
            <a:pathLst>
              <a:path w="2539" h="156210">
                <a:moveTo>
                  <a:pt x="0" y="156210"/>
                </a:moveTo>
                <a:lnTo>
                  <a:pt x="2539" y="0"/>
                </a:lnTo>
              </a:path>
            </a:pathLst>
          </a:custGeom>
          <a:ln w="6469">
            <a:solidFill>
              <a:srgbClr val="000000"/>
            </a:solidFill>
          </a:ln>
        </p:spPr>
        <p:txBody>
          <a:bodyPr wrap="square" lIns="0" tIns="0" rIns="0" bIns="0" rtlCol="0"/>
          <a:lstStyle/>
          <a:p>
            <a:endParaRPr/>
          </a:p>
        </p:txBody>
      </p:sp>
      <p:sp>
        <p:nvSpPr>
          <p:cNvPr id="7" name="object 7"/>
          <p:cNvSpPr/>
          <p:nvPr/>
        </p:nvSpPr>
        <p:spPr>
          <a:xfrm>
            <a:off x="7759700" y="2346960"/>
            <a:ext cx="1270" cy="486409"/>
          </a:xfrm>
          <a:custGeom>
            <a:avLst/>
            <a:gdLst/>
            <a:ahLst/>
            <a:cxnLst/>
            <a:rect l="l" t="t" r="r" b="b"/>
            <a:pathLst>
              <a:path w="1270" h="486410">
                <a:moveTo>
                  <a:pt x="0" y="0"/>
                </a:moveTo>
                <a:lnTo>
                  <a:pt x="1270" y="486410"/>
                </a:lnTo>
              </a:path>
            </a:pathLst>
          </a:custGeom>
          <a:ln w="6469">
            <a:solidFill>
              <a:srgbClr val="000000"/>
            </a:solidFill>
          </a:ln>
        </p:spPr>
        <p:txBody>
          <a:bodyPr wrap="square" lIns="0" tIns="0" rIns="0" bIns="0" rtlCol="0"/>
          <a:lstStyle/>
          <a:p>
            <a:endParaRPr/>
          </a:p>
        </p:txBody>
      </p:sp>
      <p:sp>
        <p:nvSpPr>
          <p:cNvPr id="8" name="object 8"/>
          <p:cNvSpPr/>
          <p:nvPr/>
        </p:nvSpPr>
        <p:spPr>
          <a:xfrm>
            <a:off x="886460" y="2465070"/>
            <a:ext cx="2540" cy="163830"/>
          </a:xfrm>
          <a:custGeom>
            <a:avLst/>
            <a:gdLst/>
            <a:ahLst/>
            <a:cxnLst/>
            <a:rect l="l" t="t" r="r" b="b"/>
            <a:pathLst>
              <a:path w="2540" h="163830">
                <a:moveTo>
                  <a:pt x="0" y="0"/>
                </a:moveTo>
                <a:lnTo>
                  <a:pt x="2540" y="163829"/>
                </a:lnTo>
              </a:path>
            </a:pathLst>
          </a:custGeom>
          <a:ln w="6469">
            <a:solidFill>
              <a:srgbClr val="000000"/>
            </a:solidFill>
          </a:ln>
        </p:spPr>
        <p:txBody>
          <a:bodyPr wrap="square" lIns="0" tIns="0" rIns="0" bIns="0" rtlCol="0"/>
          <a:lstStyle/>
          <a:p>
            <a:endParaRPr/>
          </a:p>
        </p:txBody>
      </p:sp>
      <p:sp>
        <p:nvSpPr>
          <p:cNvPr id="9" name="object 9"/>
          <p:cNvSpPr/>
          <p:nvPr/>
        </p:nvSpPr>
        <p:spPr>
          <a:xfrm>
            <a:off x="2792729" y="1686560"/>
            <a:ext cx="1270" cy="1132840"/>
          </a:xfrm>
          <a:custGeom>
            <a:avLst/>
            <a:gdLst/>
            <a:ahLst/>
            <a:cxnLst/>
            <a:rect l="l" t="t" r="r" b="b"/>
            <a:pathLst>
              <a:path w="1269" h="1132839">
                <a:moveTo>
                  <a:pt x="0" y="0"/>
                </a:moveTo>
                <a:lnTo>
                  <a:pt x="1269" y="1132839"/>
                </a:lnTo>
              </a:path>
            </a:pathLst>
          </a:custGeom>
          <a:ln w="6469">
            <a:solidFill>
              <a:srgbClr val="000000"/>
            </a:solidFill>
          </a:ln>
        </p:spPr>
        <p:txBody>
          <a:bodyPr wrap="square" lIns="0" tIns="0" rIns="0" bIns="0" rtlCol="0"/>
          <a:lstStyle/>
          <a:p>
            <a:endParaRPr/>
          </a:p>
        </p:txBody>
      </p:sp>
      <p:sp>
        <p:nvSpPr>
          <p:cNvPr id="10" name="object 10"/>
          <p:cNvSpPr/>
          <p:nvPr/>
        </p:nvSpPr>
        <p:spPr>
          <a:xfrm>
            <a:off x="4077970" y="1465580"/>
            <a:ext cx="6350" cy="623570"/>
          </a:xfrm>
          <a:custGeom>
            <a:avLst/>
            <a:gdLst/>
            <a:ahLst/>
            <a:cxnLst/>
            <a:rect l="l" t="t" r="r" b="b"/>
            <a:pathLst>
              <a:path w="6350" h="623569">
                <a:moveTo>
                  <a:pt x="0" y="0"/>
                </a:moveTo>
                <a:lnTo>
                  <a:pt x="6350" y="623570"/>
                </a:lnTo>
              </a:path>
            </a:pathLst>
          </a:custGeom>
          <a:ln w="6469">
            <a:solidFill>
              <a:srgbClr val="000000"/>
            </a:solidFill>
          </a:ln>
        </p:spPr>
        <p:txBody>
          <a:bodyPr wrap="square" lIns="0" tIns="0" rIns="0" bIns="0" rtlCol="0"/>
          <a:lstStyle/>
          <a:p>
            <a:endParaRPr/>
          </a:p>
        </p:txBody>
      </p:sp>
      <p:sp>
        <p:nvSpPr>
          <p:cNvPr id="11" name="object 11"/>
          <p:cNvSpPr/>
          <p:nvPr/>
        </p:nvSpPr>
        <p:spPr>
          <a:xfrm>
            <a:off x="4903470" y="1924050"/>
            <a:ext cx="2540" cy="511809"/>
          </a:xfrm>
          <a:custGeom>
            <a:avLst/>
            <a:gdLst/>
            <a:ahLst/>
            <a:cxnLst/>
            <a:rect l="l" t="t" r="r" b="b"/>
            <a:pathLst>
              <a:path w="2539" h="511810">
                <a:moveTo>
                  <a:pt x="0" y="0"/>
                </a:moveTo>
                <a:lnTo>
                  <a:pt x="2539" y="511810"/>
                </a:lnTo>
              </a:path>
            </a:pathLst>
          </a:custGeom>
          <a:ln w="6469">
            <a:solidFill>
              <a:srgbClr val="000000"/>
            </a:solidFill>
          </a:ln>
        </p:spPr>
        <p:txBody>
          <a:bodyPr wrap="square" lIns="0" tIns="0" rIns="0" bIns="0" rtlCol="0"/>
          <a:lstStyle/>
          <a:p>
            <a:endParaRPr/>
          </a:p>
        </p:txBody>
      </p:sp>
      <p:sp>
        <p:nvSpPr>
          <p:cNvPr id="12" name="object 12"/>
          <p:cNvSpPr/>
          <p:nvPr/>
        </p:nvSpPr>
        <p:spPr>
          <a:xfrm>
            <a:off x="5238750" y="2397760"/>
            <a:ext cx="1245870" cy="219710"/>
          </a:xfrm>
          <a:custGeom>
            <a:avLst/>
            <a:gdLst/>
            <a:ahLst/>
            <a:cxnLst/>
            <a:rect l="l" t="t" r="r" b="b"/>
            <a:pathLst>
              <a:path w="1245870" h="219710">
                <a:moveTo>
                  <a:pt x="0" y="219710"/>
                </a:moveTo>
                <a:lnTo>
                  <a:pt x="10160" y="95250"/>
                </a:lnTo>
                <a:lnTo>
                  <a:pt x="1245870" y="0"/>
                </a:lnTo>
                <a:lnTo>
                  <a:pt x="1238250" y="121919"/>
                </a:lnTo>
              </a:path>
            </a:pathLst>
          </a:custGeom>
          <a:ln w="6469">
            <a:solidFill>
              <a:srgbClr val="000000"/>
            </a:solidFill>
          </a:ln>
        </p:spPr>
        <p:txBody>
          <a:bodyPr wrap="square" lIns="0" tIns="0" rIns="0" bIns="0" rtlCol="0"/>
          <a:lstStyle/>
          <a:p>
            <a:endParaRPr/>
          </a:p>
        </p:txBody>
      </p:sp>
      <p:sp>
        <p:nvSpPr>
          <p:cNvPr id="13" name="object 13"/>
          <p:cNvSpPr/>
          <p:nvPr/>
        </p:nvSpPr>
        <p:spPr>
          <a:xfrm>
            <a:off x="5883909" y="2349500"/>
            <a:ext cx="1270" cy="95250"/>
          </a:xfrm>
          <a:custGeom>
            <a:avLst/>
            <a:gdLst/>
            <a:ahLst/>
            <a:cxnLst/>
            <a:rect l="l" t="t" r="r" b="b"/>
            <a:pathLst>
              <a:path w="1270" h="95250">
                <a:moveTo>
                  <a:pt x="0" y="0"/>
                </a:moveTo>
                <a:lnTo>
                  <a:pt x="1269" y="95250"/>
                </a:lnTo>
              </a:path>
            </a:pathLst>
          </a:custGeom>
          <a:ln w="6469">
            <a:solidFill>
              <a:srgbClr val="000000"/>
            </a:solidFill>
          </a:ln>
        </p:spPr>
        <p:txBody>
          <a:bodyPr wrap="square" lIns="0" tIns="0" rIns="0" bIns="0" rtlCol="0"/>
          <a:lstStyle/>
          <a:p>
            <a:endParaRPr/>
          </a:p>
        </p:txBody>
      </p:sp>
      <p:sp>
        <p:nvSpPr>
          <p:cNvPr id="14" name="object 14"/>
          <p:cNvSpPr/>
          <p:nvPr/>
        </p:nvSpPr>
        <p:spPr>
          <a:xfrm>
            <a:off x="4051300" y="2786379"/>
            <a:ext cx="1270" cy="293370"/>
          </a:xfrm>
          <a:custGeom>
            <a:avLst/>
            <a:gdLst/>
            <a:ahLst/>
            <a:cxnLst/>
            <a:rect l="l" t="t" r="r" b="b"/>
            <a:pathLst>
              <a:path w="1270" h="293369">
                <a:moveTo>
                  <a:pt x="0" y="293370"/>
                </a:moveTo>
                <a:lnTo>
                  <a:pt x="1270" y="0"/>
                </a:lnTo>
              </a:path>
            </a:pathLst>
          </a:custGeom>
          <a:ln w="6469">
            <a:solidFill>
              <a:srgbClr val="000000"/>
            </a:solidFill>
          </a:ln>
        </p:spPr>
        <p:txBody>
          <a:bodyPr wrap="square" lIns="0" tIns="0" rIns="0" bIns="0" rtlCol="0"/>
          <a:lstStyle/>
          <a:p>
            <a:endParaRPr/>
          </a:p>
        </p:txBody>
      </p:sp>
      <p:sp>
        <p:nvSpPr>
          <p:cNvPr id="15" name="object 15"/>
          <p:cNvSpPr txBox="1"/>
          <p:nvPr/>
        </p:nvSpPr>
        <p:spPr>
          <a:xfrm>
            <a:off x="4051300" y="1219200"/>
            <a:ext cx="245491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Ligand binds </a:t>
            </a:r>
            <a:r>
              <a:rPr sz="1100" b="1" spc="5" dirty="0">
                <a:latin typeface="Arial"/>
                <a:cs typeface="Arial"/>
              </a:rPr>
              <a:t>to </a:t>
            </a:r>
            <a:r>
              <a:rPr sz="1100" b="1" dirty="0">
                <a:latin typeface="Arial"/>
                <a:cs typeface="Arial"/>
              </a:rPr>
              <a:t>membrane</a:t>
            </a:r>
            <a:r>
              <a:rPr sz="1100" b="1" spc="-15" dirty="0">
                <a:latin typeface="Arial"/>
                <a:cs typeface="Arial"/>
              </a:rPr>
              <a:t> </a:t>
            </a:r>
            <a:r>
              <a:rPr sz="1100" b="1" spc="-5" dirty="0">
                <a:latin typeface="Arial"/>
                <a:cs typeface="Arial"/>
              </a:rPr>
              <a:t>receptor.</a:t>
            </a:r>
            <a:endParaRPr sz="1100">
              <a:latin typeface="Arial"/>
              <a:cs typeface="Arial"/>
            </a:endParaRPr>
          </a:p>
        </p:txBody>
      </p:sp>
      <p:sp>
        <p:nvSpPr>
          <p:cNvPr id="16" name="object 16"/>
          <p:cNvSpPr txBox="1"/>
          <p:nvPr/>
        </p:nvSpPr>
        <p:spPr>
          <a:xfrm>
            <a:off x="5548629" y="1987550"/>
            <a:ext cx="686435" cy="360680"/>
          </a:xfrm>
          <a:prstGeom prst="rect">
            <a:avLst/>
          </a:prstGeom>
        </p:spPr>
        <p:txBody>
          <a:bodyPr vert="horz" wrap="square" lIns="0" tIns="12700" rIns="0" bIns="0" rtlCol="0">
            <a:spAutoFit/>
          </a:bodyPr>
          <a:lstStyle/>
          <a:p>
            <a:pPr marL="12700" marR="5080" indent="41910">
              <a:lnSpc>
                <a:spcPct val="100000"/>
              </a:lnSpc>
              <a:spcBef>
                <a:spcPts val="100"/>
              </a:spcBef>
            </a:pPr>
            <a:r>
              <a:rPr sz="1100" b="1" dirty="0">
                <a:latin typeface="Arial"/>
                <a:cs typeface="Arial"/>
              </a:rPr>
              <a:t>Clathrin-  </a:t>
            </a:r>
            <a:r>
              <a:rPr sz="1100" b="1" spc="-5" dirty="0">
                <a:latin typeface="Arial"/>
                <a:cs typeface="Arial"/>
              </a:rPr>
              <a:t>coated</a:t>
            </a:r>
            <a:r>
              <a:rPr sz="1100" b="1" spc="-65" dirty="0">
                <a:latin typeface="Arial"/>
                <a:cs typeface="Arial"/>
              </a:rPr>
              <a:t> </a:t>
            </a:r>
            <a:r>
              <a:rPr sz="1100" b="1" spc="-5" dirty="0">
                <a:latin typeface="Arial"/>
                <a:cs typeface="Arial"/>
              </a:rPr>
              <a:t>pit</a:t>
            </a:r>
            <a:endParaRPr sz="1100">
              <a:latin typeface="Arial"/>
              <a:cs typeface="Arial"/>
            </a:endParaRPr>
          </a:p>
        </p:txBody>
      </p:sp>
      <p:sp>
        <p:nvSpPr>
          <p:cNvPr id="17" name="object 17"/>
          <p:cNvSpPr txBox="1"/>
          <p:nvPr/>
        </p:nvSpPr>
        <p:spPr>
          <a:xfrm>
            <a:off x="7270750" y="1216659"/>
            <a:ext cx="1204595"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Extracellular</a:t>
            </a:r>
            <a:r>
              <a:rPr sz="1100" b="1" i="1" spc="-25" dirty="0">
                <a:latin typeface="Arial"/>
                <a:cs typeface="Arial"/>
              </a:rPr>
              <a:t> </a:t>
            </a:r>
            <a:r>
              <a:rPr sz="1100" b="1" i="1" dirty="0">
                <a:latin typeface="Arial"/>
                <a:cs typeface="Arial"/>
              </a:rPr>
              <a:t>fluid</a:t>
            </a:r>
            <a:endParaRPr sz="1100">
              <a:latin typeface="Arial"/>
              <a:cs typeface="Arial"/>
            </a:endParaRPr>
          </a:p>
        </p:txBody>
      </p:sp>
      <p:sp>
        <p:nvSpPr>
          <p:cNvPr id="18" name="object 18"/>
          <p:cNvSpPr txBox="1"/>
          <p:nvPr/>
        </p:nvSpPr>
        <p:spPr>
          <a:xfrm>
            <a:off x="7325359" y="5725159"/>
            <a:ext cx="1158240" cy="193040"/>
          </a:xfrm>
          <a:prstGeom prst="rect">
            <a:avLst/>
          </a:prstGeom>
        </p:spPr>
        <p:txBody>
          <a:bodyPr vert="horz" wrap="square" lIns="0" tIns="12700" rIns="0" bIns="0" rtlCol="0">
            <a:spAutoFit/>
          </a:bodyPr>
          <a:lstStyle/>
          <a:p>
            <a:pPr marL="12700">
              <a:lnSpc>
                <a:spcPct val="100000"/>
              </a:lnSpc>
              <a:spcBef>
                <a:spcPts val="100"/>
              </a:spcBef>
            </a:pPr>
            <a:r>
              <a:rPr sz="1100" b="1" i="1" dirty="0">
                <a:latin typeface="Arial"/>
                <a:cs typeface="Arial"/>
              </a:rPr>
              <a:t>Intracellular</a:t>
            </a:r>
            <a:r>
              <a:rPr sz="1100" b="1" i="1" spc="-65" dirty="0">
                <a:latin typeface="Arial"/>
                <a:cs typeface="Arial"/>
              </a:rPr>
              <a:t> </a:t>
            </a:r>
            <a:r>
              <a:rPr sz="1100" b="1" i="1" dirty="0">
                <a:latin typeface="Arial"/>
                <a:cs typeface="Arial"/>
              </a:rPr>
              <a:t>fluid</a:t>
            </a:r>
            <a:endParaRPr sz="1100">
              <a:latin typeface="Arial"/>
              <a:cs typeface="Arial"/>
            </a:endParaRPr>
          </a:p>
        </p:txBody>
      </p:sp>
      <p:sp>
        <p:nvSpPr>
          <p:cNvPr id="19" name="object 19"/>
          <p:cNvSpPr txBox="1"/>
          <p:nvPr/>
        </p:nvSpPr>
        <p:spPr>
          <a:xfrm>
            <a:off x="1322069" y="5280659"/>
            <a:ext cx="1057275" cy="360680"/>
          </a:xfrm>
          <a:prstGeom prst="rect">
            <a:avLst/>
          </a:prstGeom>
        </p:spPr>
        <p:txBody>
          <a:bodyPr vert="horz" wrap="square" lIns="0" tIns="12700" rIns="0" bIns="0" rtlCol="0">
            <a:spAutoFit/>
          </a:bodyPr>
          <a:lstStyle/>
          <a:p>
            <a:pPr marL="77470" marR="5080" indent="-64769">
              <a:lnSpc>
                <a:spcPct val="100000"/>
              </a:lnSpc>
              <a:spcBef>
                <a:spcPts val="100"/>
              </a:spcBef>
            </a:pPr>
            <a:r>
              <a:rPr sz="1100" b="1" spc="-10" dirty="0">
                <a:latin typeface="Arial"/>
                <a:cs typeface="Arial"/>
              </a:rPr>
              <a:t>To </a:t>
            </a:r>
            <a:r>
              <a:rPr sz="1100" b="1" spc="-5" dirty="0">
                <a:latin typeface="Arial"/>
                <a:cs typeface="Arial"/>
              </a:rPr>
              <a:t>lysosome</a:t>
            </a:r>
            <a:r>
              <a:rPr sz="1100" b="1" spc="-50" dirty="0">
                <a:latin typeface="Arial"/>
                <a:cs typeface="Arial"/>
              </a:rPr>
              <a:t> </a:t>
            </a:r>
            <a:r>
              <a:rPr sz="1100" b="1" spc="-5" dirty="0">
                <a:latin typeface="Arial"/>
                <a:cs typeface="Arial"/>
              </a:rPr>
              <a:t>or  </a:t>
            </a:r>
            <a:r>
              <a:rPr sz="1100" b="1" dirty="0">
                <a:latin typeface="Arial"/>
                <a:cs typeface="Arial"/>
              </a:rPr>
              <a:t>Golgi</a:t>
            </a:r>
            <a:r>
              <a:rPr sz="1100" b="1" spc="-85" dirty="0">
                <a:latin typeface="Arial"/>
                <a:cs typeface="Arial"/>
              </a:rPr>
              <a:t> </a:t>
            </a:r>
            <a:r>
              <a:rPr sz="1100" b="1" dirty="0">
                <a:latin typeface="Arial"/>
                <a:cs typeface="Arial"/>
              </a:rPr>
              <a:t>complex</a:t>
            </a:r>
            <a:endParaRPr sz="1100">
              <a:latin typeface="Arial"/>
              <a:cs typeface="Arial"/>
            </a:endParaRPr>
          </a:p>
        </p:txBody>
      </p:sp>
      <p:sp>
        <p:nvSpPr>
          <p:cNvPr id="20" name="object 20"/>
          <p:cNvSpPr txBox="1"/>
          <p:nvPr/>
        </p:nvSpPr>
        <p:spPr>
          <a:xfrm>
            <a:off x="5180329" y="1522729"/>
            <a:ext cx="1888489" cy="35941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Receptor-ligand </a:t>
            </a:r>
            <a:r>
              <a:rPr sz="1100" b="1" dirty="0">
                <a:latin typeface="Arial"/>
                <a:cs typeface="Arial"/>
              </a:rPr>
              <a:t>migrates </a:t>
            </a:r>
            <a:r>
              <a:rPr sz="1100" b="1" spc="5" dirty="0">
                <a:latin typeface="Arial"/>
                <a:cs typeface="Arial"/>
              </a:rPr>
              <a:t>to  </a:t>
            </a:r>
            <a:r>
              <a:rPr sz="1100" b="1" spc="-5" dirty="0">
                <a:latin typeface="Arial"/>
                <a:cs typeface="Arial"/>
              </a:rPr>
              <a:t>clathrin-coated </a:t>
            </a:r>
            <a:r>
              <a:rPr sz="1100" b="1" dirty="0">
                <a:latin typeface="Arial"/>
                <a:cs typeface="Arial"/>
              </a:rPr>
              <a:t>pit.</a:t>
            </a:r>
            <a:endParaRPr sz="1100">
              <a:latin typeface="Arial"/>
              <a:cs typeface="Arial"/>
            </a:endParaRPr>
          </a:p>
        </p:txBody>
      </p:sp>
      <p:sp>
        <p:nvSpPr>
          <p:cNvPr id="21" name="object 21"/>
          <p:cNvSpPr txBox="1"/>
          <p:nvPr/>
        </p:nvSpPr>
        <p:spPr>
          <a:xfrm>
            <a:off x="7322819" y="2120900"/>
            <a:ext cx="853440" cy="193040"/>
          </a:xfrm>
          <a:prstGeom prst="rect">
            <a:avLst/>
          </a:prstGeom>
        </p:spPr>
        <p:txBody>
          <a:bodyPr vert="horz" wrap="square" lIns="0" tIns="12700" rIns="0" bIns="0" rtlCol="0">
            <a:spAutoFit/>
          </a:bodyPr>
          <a:lstStyle/>
          <a:p>
            <a:pPr marL="12700">
              <a:lnSpc>
                <a:spcPct val="100000"/>
              </a:lnSpc>
              <a:spcBef>
                <a:spcPts val="100"/>
              </a:spcBef>
            </a:pPr>
            <a:r>
              <a:rPr sz="1100" b="1" spc="-5">
                <a:latin typeface="Arial"/>
                <a:cs typeface="Arial"/>
              </a:rPr>
              <a:t>End</a:t>
            </a:r>
            <a:r>
              <a:rPr sz="1100" b="1" spc="5">
                <a:latin typeface="Arial"/>
                <a:cs typeface="Arial"/>
              </a:rPr>
              <a:t>o</a:t>
            </a:r>
            <a:r>
              <a:rPr sz="1100" b="1" spc="-5">
                <a:latin typeface="Arial"/>
                <a:cs typeface="Arial"/>
              </a:rPr>
              <a:t>c</a:t>
            </a:r>
            <a:r>
              <a:rPr sz="1100" b="1" spc="-25">
                <a:latin typeface="Arial"/>
                <a:cs typeface="Arial"/>
              </a:rPr>
              <a:t>y</a:t>
            </a:r>
            <a:r>
              <a:rPr sz="1100" b="1">
                <a:latin typeface="Arial"/>
                <a:cs typeface="Arial"/>
              </a:rPr>
              <a:t>t</a:t>
            </a:r>
            <a:r>
              <a:rPr sz="1100" b="1" spc="-5">
                <a:latin typeface="Arial"/>
                <a:cs typeface="Arial"/>
              </a:rPr>
              <a:t>os</a:t>
            </a:r>
            <a:r>
              <a:rPr sz="1100" b="1">
                <a:latin typeface="Arial"/>
                <a:cs typeface="Arial"/>
              </a:rPr>
              <a:t>is</a:t>
            </a:r>
            <a:endParaRPr sz="1100">
              <a:latin typeface="Arial"/>
              <a:cs typeface="Arial"/>
            </a:endParaRPr>
          </a:p>
        </p:txBody>
      </p:sp>
      <p:sp>
        <p:nvSpPr>
          <p:cNvPr id="22" name="object 22"/>
          <p:cNvSpPr txBox="1"/>
          <p:nvPr/>
        </p:nvSpPr>
        <p:spPr>
          <a:xfrm>
            <a:off x="7645400" y="4866640"/>
            <a:ext cx="906144"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Vesicle</a:t>
            </a:r>
            <a:r>
              <a:rPr sz="1100" b="1" spc="-50" dirty="0">
                <a:latin typeface="Arial"/>
                <a:cs typeface="Arial"/>
              </a:rPr>
              <a:t> </a:t>
            </a:r>
            <a:r>
              <a:rPr sz="1100" b="1" spc="-5" dirty="0">
                <a:latin typeface="Arial"/>
                <a:cs typeface="Arial"/>
              </a:rPr>
              <a:t>loses  clathrin</a:t>
            </a:r>
            <a:r>
              <a:rPr sz="1100" b="1" spc="-35" dirty="0">
                <a:latin typeface="Arial"/>
                <a:cs typeface="Arial"/>
              </a:rPr>
              <a:t> </a:t>
            </a:r>
            <a:r>
              <a:rPr sz="1100" b="1" spc="-5" dirty="0">
                <a:latin typeface="Arial"/>
                <a:cs typeface="Arial"/>
              </a:rPr>
              <a:t>coat.</a:t>
            </a:r>
            <a:endParaRPr sz="1100">
              <a:latin typeface="Arial"/>
              <a:cs typeface="Arial"/>
            </a:endParaRPr>
          </a:p>
        </p:txBody>
      </p:sp>
      <p:sp>
        <p:nvSpPr>
          <p:cNvPr id="23" name="object 23"/>
          <p:cNvSpPr txBox="1"/>
          <p:nvPr/>
        </p:nvSpPr>
        <p:spPr>
          <a:xfrm>
            <a:off x="2585720" y="5732779"/>
            <a:ext cx="1703705"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Ligands go </a:t>
            </a:r>
            <a:r>
              <a:rPr sz="1100" b="1" spc="5" dirty="0">
                <a:latin typeface="Arial"/>
                <a:cs typeface="Arial"/>
              </a:rPr>
              <a:t>to</a:t>
            </a:r>
            <a:r>
              <a:rPr sz="1100" b="1" spc="-50" dirty="0">
                <a:latin typeface="Arial"/>
                <a:cs typeface="Arial"/>
              </a:rPr>
              <a:t> </a:t>
            </a:r>
            <a:r>
              <a:rPr sz="1100" b="1" spc="-5" dirty="0">
                <a:latin typeface="Arial"/>
                <a:cs typeface="Arial"/>
              </a:rPr>
              <a:t>lysosomes  </a:t>
            </a:r>
            <a:r>
              <a:rPr sz="1100" b="1" dirty="0">
                <a:latin typeface="Arial"/>
                <a:cs typeface="Arial"/>
              </a:rPr>
              <a:t>or Golgi for</a:t>
            </a:r>
            <a:r>
              <a:rPr sz="1100" b="1" spc="-30" dirty="0">
                <a:latin typeface="Arial"/>
                <a:cs typeface="Arial"/>
              </a:rPr>
              <a:t> </a:t>
            </a:r>
            <a:r>
              <a:rPr sz="1100" b="1" spc="-5" dirty="0">
                <a:latin typeface="Arial"/>
                <a:cs typeface="Arial"/>
              </a:rPr>
              <a:t>processing.</a:t>
            </a:r>
            <a:endParaRPr sz="1100">
              <a:latin typeface="Arial"/>
              <a:cs typeface="Arial"/>
            </a:endParaRPr>
          </a:p>
        </p:txBody>
      </p:sp>
      <p:sp>
        <p:nvSpPr>
          <p:cNvPr id="24" name="object 24"/>
          <p:cNvSpPr txBox="1"/>
          <p:nvPr/>
        </p:nvSpPr>
        <p:spPr>
          <a:xfrm>
            <a:off x="769619" y="4211320"/>
            <a:ext cx="1468755" cy="527050"/>
          </a:xfrm>
          <a:prstGeom prst="rect">
            <a:avLst/>
          </a:prstGeom>
        </p:spPr>
        <p:txBody>
          <a:bodyPr vert="horz" wrap="square" lIns="0" tIns="13335" rIns="0" bIns="0" rtlCol="0">
            <a:spAutoFit/>
          </a:bodyPr>
          <a:lstStyle/>
          <a:p>
            <a:pPr marL="12700" marR="5080">
              <a:lnSpc>
                <a:spcPct val="99600"/>
              </a:lnSpc>
              <a:spcBef>
                <a:spcPts val="105"/>
              </a:spcBef>
            </a:pPr>
            <a:r>
              <a:rPr sz="1100" b="1" spc="-5" dirty="0">
                <a:latin typeface="Arial"/>
                <a:cs typeface="Arial"/>
              </a:rPr>
              <a:t>Transport vesicle  </a:t>
            </a:r>
            <a:r>
              <a:rPr sz="1100" b="1" spc="5" dirty="0">
                <a:latin typeface="Arial"/>
                <a:cs typeface="Arial"/>
              </a:rPr>
              <a:t>with </a:t>
            </a:r>
            <a:r>
              <a:rPr sz="1100" b="1" spc="-5" dirty="0">
                <a:latin typeface="Arial"/>
                <a:cs typeface="Arial"/>
              </a:rPr>
              <a:t>receptors moves  </a:t>
            </a:r>
            <a:r>
              <a:rPr sz="1100" b="1" dirty="0">
                <a:latin typeface="Arial"/>
                <a:cs typeface="Arial"/>
              </a:rPr>
              <a:t>to the cell</a:t>
            </a:r>
            <a:r>
              <a:rPr sz="1100" b="1" spc="-50" dirty="0">
                <a:latin typeface="Arial"/>
                <a:cs typeface="Arial"/>
              </a:rPr>
              <a:t> </a:t>
            </a:r>
            <a:r>
              <a:rPr sz="1100" b="1" spc="-5" dirty="0">
                <a:latin typeface="Arial"/>
                <a:cs typeface="Arial"/>
              </a:rPr>
              <a:t>membrane.</a:t>
            </a:r>
            <a:endParaRPr sz="1100">
              <a:latin typeface="Arial"/>
              <a:cs typeface="Arial"/>
            </a:endParaRPr>
          </a:p>
        </p:txBody>
      </p:sp>
      <p:sp>
        <p:nvSpPr>
          <p:cNvPr id="25" name="object 25"/>
          <p:cNvSpPr txBox="1"/>
          <p:nvPr/>
        </p:nvSpPr>
        <p:spPr>
          <a:xfrm>
            <a:off x="725169" y="1736090"/>
            <a:ext cx="1296035" cy="645160"/>
          </a:xfrm>
          <a:prstGeom prst="rect">
            <a:avLst/>
          </a:prstGeom>
        </p:spPr>
        <p:txBody>
          <a:bodyPr vert="horz" wrap="square" lIns="0" tIns="29209" rIns="0" bIns="0" rtlCol="0">
            <a:spAutoFit/>
          </a:bodyPr>
          <a:lstStyle/>
          <a:p>
            <a:pPr marL="12700" marR="5080">
              <a:lnSpc>
                <a:spcPct val="89900"/>
              </a:lnSpc>
              <a:spcBef>
                <a:spcPts val="229"/>
              </a:spcBef>
            </a:pPr>
            <a:r>
              <a:rPr sz="1100" b="1" spc="-5" dirty="0">
                <a:latin typeface="Arial"/>
                <a:cs typeface="Arial"/>
              </a:rPr>
              <a:t>Transport vesicle  </a:t>
            </a:r>
            <a:r>
              <a:rPr sz="1100" b="1" dirty="0">
                <a:latin typeface="Arial"/>
                <a:cs typeface="Arial"/>
              </a:rPr>
              <a:t>and cell</a:t>
            </a:r>
            <a:r>
              <a:rPr sz="1100" b="1" spc="-90" dirty="0">
                <a:latin typeface="Arial"/>
                <a:cs typeface="Arial"/>
              </a:rPr>
              <a:t> </a:t>
            </a:r>
            <a:r>
              <a:rPr sz="1100" b="1" dirty="0">
                <a:latin typeface="Arial"/>
                <a:cs typeface="Arial"/>
              </a:rPr>
              <a:t>membrane  fuse (membrane  </a:t>
            </a:r>
            <a:r>
              <a:rPr sz="1100" b="1" spc="-5" dirty="0">
                <a:latin typeface="Arial"/>
                <a:cs typeface="Arial"/>
              </a:rPr>
              <a:t>recycling).</a:t>
            </a:r>
            <a:endParaRPr sz="1100">
              <a:latin typeface="Arial"/>
              <a:cs typeface="Arial"/>
            </a:endParaRPr>
          </a:p>
        </p:txBody>
      </p:sp>
      <p:sp>
        <p:nvSpPr>
          <p:cNvPr id="26" name="object 26"/>
          <p:cNvSpPr txBox="1"/>
          <p:nvPr/>
        </p:nvSpPr>
        <p:spPr>
          <a:xfrm>
            <a:off x="2407920" y="1456690"/>
            <a:ext cx="760730" cy="193040"/>
          </a:xfrm>
          <a:prstGeom prst="rect">
            <a:avLst/>
          </a:prstGeom>
        </p:spPr>
        <p:txBody>
          <a:bodyPr vert="horz" wrap="square" lIns="0" tIns="12700" rIns="0" bIns="0" rtlCol="0">
            <a:spAutoFit/>
          </a:bodyPr>
          <a:lstStyle/>
          <a:p>
            <a:pPr marL="12700">
              <a:lnSpc>
                <a:spcPct val="100000"/>
              </a:lnSpc>
              <a:spcBef>
                <a:spcPts val="100"/>
              </a:spcBef>
            </a:pPr>
            <a:r>
              <a:rPr sz="1100" b="1" spc="-5">
                <a:latin typeface="Arial"/>
                <a:cs typeface="Arial"/>
              </a:rPr>
              <a:t>Exo</a:t>
            </a:r>
            <a:r>
              <a:rPr sz="1100" b="1" spc="5">
                <a:latin typeface="Arial"/>
                <a:cs typeface="Arial"/>
              </a:rPr>
              <a:t>c</a:t>
            </a:r>
            <a:r>
              <a:rPr sz="1100" b="1" spc="-35">
                <a:latin typeface="Arial"/>
                <a:cs typeface="Arial"/>
              </a:rPr>
              <a:t>y</a:t>
            </a:r>
            <a:r>
              <a:rPr sz="1100" b="1" spc="10">
                <a:latin typeface="Arial"/>
                <a:cs typeface="Arial"/>
              </a:rPr>
              <a:t>t</a:t>
            </a:r>
            <a:r>
              <a:rPr sz="1100" b="1" spc="-5">
                <a:latin typeface="Arial"/>
                <a:cs typeface="Arial"/>
              </a:rPr>
              <a:t>os</a:t>
            </a:r>
            <a:r>
              <a:rPr sz="1100" b="1">
                <a:latin typeface="Arial"/>
                <a:cs typeface="Arial"/>
              </a:rPr>
              <a:t>is</a:t>
            </a:r>
            <a:endParaRPr sz="1100">
              <a:latin typeface="Arial"/>
              <a:cs typeface="Arial"/>
            </a:endParaRPr>
          </a:p>
        </p:txBody>
      </p:sp>
      <p:sp>
        <p:nvSpPr>
          <p:cNvPr id="27" name="object 27"/>
          <p:cNvSpPr txBox="1"/>
          <p:nvPr/>
        </p:nvSpPr>
        <p:spPr>
          <a:xfrm>
            <a:off x="4935220" y="5774690"/>
            <a:ext cx="74041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Endosome</a:t>
            </a:r>
            <a:endParaRPr sz="1100">
              <a:latin typeface="Arial"/>
              <a:cs typeface="Arial"/>
            </a:endParaRPr>
          </a:p>
        </p:txBody>
      </p:sp>
      <p:sp>
        <p:nvSpPr>
          <p:cNvPr id="28" name="object 28"/>
          <p:cNvSpPr txBox="1"/>
          <p:nvPr/>
        </p:nvSpPr>
        <p:spPr>
          <a:xfrm>
            <a:off x="6047740" y="5058409"/>
            <a:ext cx="803910" cy="52832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Receptors  </a:t>
            </a:r>
            <a:r>
              <a:rPr sz="1100" b="1" dirty="0">
                <a:latin typeface="Arial"/>
                <a:cs typeface="Arial"/>
              </a:rPr>
              <a:t>and</a:t>
            </a:r>
            <a:r>
              <a:rPr sz="1100" b="1" spc="-70" dirty="0">
                <a:latin typeface="Arial"/>
                <a:cs typeface="Arial"/>
              </a:rPr>
              <a:t> </a:t>
            </a:r>
            <a:r>
              <a:rPr sz="1100" b="1" spc="-5" dirty="0">
                <a:latin typeface="Arial"/>
                <a:cs typeface="Arial"/>
              </a:rPr>
              <a:t>ligands  separate.</a:t>
            </a:r>
            <a:endParaRPr sz="1100">
              <a:latin typeface="Arial"/>
              <a:cs typeface="Arial"/>
            </a:endParaRPr>
          </a:p>
        </p:txBody>
      </p:sp>
      <p:sp>
        <p:nvSpPr>
          <p:cNvPr id="29" name="object 29"/>
          <p:cNvSpPr txBox="1"/>
          <p:nvPr/>
        </p:nvSpPr>
        <p:spPr>
          <a:xfrm>
            <a:off x="3710940" y="3046729"/>
            <a:ext cx="1497330" cy="5232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Receptor</a:t>
            </a:r>
            <a:endParaRPr sz="1100">
              <a:latin typeface="Arial"/>
              <a:cs typeface="Arial"/>
            </a:endParaRPr>
          </a:p>
          <a:p>
            <a:pPr>
              <a:lnSpc>
                <a:spcPct val="100000"/>
              </a:lnSpc>
              <a:spcBef>
                <a:spcPts val="15"/>
              </a:spcBef>
            </a:pPr>
            <a:endParaRPr sz="1100">
              <a:latin typeface="Times New Roman"/>
              <a:cs typeface="Times New Roman"/>
            </a:endParaRPr>
          </a:p>
          <a:p>
            <a:pPr marL="953769">
              <a:lnSpc>
                <a:spcPct val="100000"/>
              </a:lnSpc>
            </a:pPr>
            <a:r>
              <a:rPr sz="1100" b="1" dirty="0">
                <a:latin typeface="Arial"/>
                <a:cs typeface="Arial"/>
              </a:rPr>
              <a:t>Cl</a:t>
            </a:r>
            <a:r>
              <a:rPr sz="1100" b="1" spc="-5" dirty="0">
                <a:latin typeface="Arial"/>
                <a:cs typeface="Arial"/>
              </a:rPr>
              <a:t>a</a:t>
            </a:r>
            <a:r>
              <a:rPr sz="1100" b="1" dirty="0">
                <a:latin typeface="Arial"/>
                <a:cs typeface="Arial"/>
              </a:rPr>
              <a:t>t</a:t>
            </a:r>
            <a:r>
              <a:rPr sz="1100" b="1" spc="5" dirty="0">
                <a:latin typeface="Arial"/>
                <a:cs typeface="Arial"/>
              </a:rPr>
              <a:t>h</a:t>
            </a:r>
            <a:r>
              <a:rPr sz="1100" b="1" dirty="0">
                <a:latin typeface="Arial"/>
                <a:cs typeface="Arial"/>
              </a:rPr>
              <a:t>rin</a:t>
            </a:r>
            <a:endParaRPr sz="1100">
              <a:latin typeface="Arial"/>
              <a:cs typeface="Arial"/>
            </a:endParaRPr>
          </a:p>
        </p:txBody>
      </p:sp>
      <p:sp>
        <p:nvSpPr>
          <p:cNvPr id="30" name="object 30"/>
          <p:cNvSpPr/>
          <p:nvPr/>
        </p:nvSpPr>
        <p:spPr>
          <a:xfrm>
            <a:off x="7288530" y="4919979"/>
            <a:ext cx="186690" cy="160020"/>
          </a:xfrm>
          <a:custGeom>
            <a:avLst/>
            <a:gdLst/>
            <a:ahLst/>
            <a:cxnLst/>
            <a:rect l="l" t="t" r="r" b="b"/>
            <a:pathLst>
              <a:path w="186690" h="160020">
                <a:moveTo>
                  <a:pt x="91440" y="0"/>
                </a:moveTo>
                <a:lnTo>
                  <a:pt x="71120" y="2540"/>
                </a:lnTo>
                <a:lnTo>
                  <a:pt x="55879" y="5080"/>
                </a:lnTo>
                <a:lnTo>
                  <a:pt x="25400" y="21590"/>
                </a:lnTo>
                <a:lnTo>
                  <a:pt x="16510" y="35560"/>
                </a:lnTo>
                <a:lnTo>
                  <a:pt x="6350" y="46990"/>
                </a:lnTo>
                <a:lnTo>
                  <a:pt x="0" y="64770"/>
                </a:lnTo>
                <a:lnTo>
                  <a:pt x="0" y="95250"/>
                </a:lnTo>
                <a:lnTo>
                  <a:pt x="6350" y="111760"/>
                </a:lnTo>
                <a:lnTo>
                  <a:pt x="16510" y="123190"/>
                </a:lnTo>
                <a:lnTo>
                  <a:pt x="25400" y="137160"/>
                </a:lnTo>
                <a:lnTo>
                  <a:pt x="39370" y="146050"/>
                </a:lnTo>
                <a:lnTo>
                  <a:pt x="55879" y="153670"/>
                </a:lnTo>
                <a:lnTo>
                  <a:pt x="71120" y="156210"/>
                </a:lnTo>
                <a:lnTo>
                  <a:pt x="91440" y="160020"/>
                </a:lnTo>
                <a:lnTo>
                  <a:pt x="110490" y="156210"/>
                </a:lnTo>
                <a:lnTo>
                  <a:pt x="127000" y="153670"/>
                </a:lnTo>
                <a:lnTo>
                  <a:pt x="143510" y="146050"/>
                </a:lnTo>
                <a:lnTo>
                  <a:pt x="176529" y="111760"/>
                </a:lnTo>
                <a:lnTo>
                  <a:pt x="186690" y="78740"/>
                </a:lnTo>
                <a:lnTo>
                  <a:pt x="182879" y="78740"/>
                </a:lnTo>
                <a:lnTo>
                  <a:pt x="182879" y="64770"/>
                </a:lnTo>
                <a:lnTo>
                  <a:pt x="157479" y="21590"/>
                </a:lnTo>
                <a:lnTo>
                  <a:pt x="110490" y="2540"/>
                </a:lnTo>
                <a:lnTo>
                  <a:pt x="91440" y="0"/>
                </a:lnTo>
                <a:close/>
              </a:path>
            </a:pathLst>
          </a:custGeom>
          <a:solidFill>
            <a:srgbClr val="49AA26"/>
          </a:solidFill>
        </p:spPr>
        <p:txBody>
          <a:bodyPr wrap="square" lIns="0" tIns="0" rIns="0" bIns="0" rtlCol="0"/>
          <a:lstStyle/>
          <a:p>
            <a:endParaRPr/>
          </a:p>
        </p:txBody>
      </p:sp>
      <p:sp>
        <p:nvSpPr>
          <p:cNvPr id="31" name="object 31"/>
          <p:cNvSpPr/>
          <p:nvPr/>
        </p:nvSpPr>
        <p:spPr>
          <a:xfrm>
            <a:off x="3464559" y="1221739"/>
            <a:ext cx="234950" cy="200660"/>
          </a:xfrm>
          <a:prstGeom prst="rect">
            <a:avLst/>
          </a:prstGeom>
          <a:blipFill>
            <a:blip r:embed="rId3" cstate="print"/>
            <a:stretch>
              <a:fillRect/>
            </a:stretch>
          </a:blipFill>
        </p:spPr>
        <p:txBody>
          <a:bodyPr wrap="square" lIns="0" tIns="0" rIns="0" bIns="0" rtlCol="0"/>
          <a:lstStyle/>
          <a:p>
            <a:endParaRPr/>
          </a:p>
        </p:txBody>
      </p:sp>
      <p:sp>
        <p:nvSpPr>
          <p:cNvPr id="32" name="object 32"/>
          <p:cNvSpPr txBox="1"/>
          <p:nvPr/>
        </p:nvSpPr>
        <p:spPr>
          <a:xfrm>
            <a:off x="3530600" y="122555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1</a:t>
            </a:r>
            <a:endParaRPr sz="1100">
              <a:latin typeface="Arial"/>
              <a:cs typeface="Arial"/>
            </a:endParaRPr>
          </a:p>
        </p:txBody>
      </p:sp>
      <p:sp>
        <p:nvSpPr>
          <p:cNvPr id="33" name="object 33"/>
          <p:cNvSpPr/>
          <p:nvPr/>
        </p:nvSpPr>
        <p:spPr>
          <a:xfrm>
            <a:off x="4662170" y="1549400"/>
            <a:ext cx="234950" cy="200660"/>
          </a:xfrm>
          <a:prstGeom prst="rect">
            <a:avLst/>
          </a:prstGeom>
          <a:blipFill>
            <a:blip r:embed="rId4" cstate="print"/>
            <a:stretch>
              <a:fillRect/>
            </a:stretch>
          </a:blipFill>
        </p:spPr>
        <p:txBody>
          <a:bodyPr wrap="square" lIns="0" tIns="0" rIns="0" bIns="0" rtlCol="0"/>
          <a:lstStyle/>
          <a:p>
            <a:endParaRPr/>
          </a:p>
        </p:txBody>
      </p:sp>
      <p:sp>
        <p:nvSpPr>
          <p:cNvPr id="34" name="object 34"/>
          <p:cNvSpPr txBox="1"/>
          <p:nvPr/>
        </p:nvSpPr>
        <p:spPr>
          <a:xfrm>
            <a:off x="4728209" y="155320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2</a:t>
            </a:r>
            <a:endParaRPr sz="1100">
              <a:latin typeface="Arial"/>
              <a:cs typeface="Arial"/>
            </a:endParaRPr>
          </a:p>
        </p:txBody>
      </p:sp>
      <p:sp>
        <p:nvSpPr>
          <p:cNvPr id="35" name="object 35"/>
          <p:cNvSpPr/>
          <p:nvPr/>
        </p:nvSpPr>
        <p:spPr>
          <a:xfrm>
            <a:off x="6962140" y="2124710"/>
            <a:ext cx="234950" cy="200660"/>
          </a:xfrm>
          <a:prstGeom prst="rect">
            <a:avLst/>
          </a:prstGeom>
          <a:blipFill>
            <a:blip r:embed="rId5" cstate="print"/>
            <a:stretch>
              <a:fillRect/>
            </a:stretch>
          </a:blipFill>
        </p:spPr>
        <p:txBody>
          <a:bodyPr wrap="square" lIns="0" tIns="0" rIns="0" bIns="0" rtlCol="0"/>
          <a:lstStyle/>
          <a:p>
            <a:endParaRPr/>
          </a:p>
        </p:txBody>
      </p:sp>
      <p:sp>
        <p:nvSpPr>
          <p:cNvPr id="36" name="object 36"/>
          <p:cNvSpPr txBox="1"/>
          <p:nvPr/>
        </p:nvSpPr>
        <p:spPr>
          <a:xfrm>
            <a:off x="7028180" y="212852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3</a:t>
            </a:r>
            <a:endParaRPr sz="1100">
              <a:latin typeface="Arial"/>
              <a:cs typeface="Arial"/>
            </a:endParaRPr>
          </a:p>
        </p:txBody>
      </p:sp>
      <p:sp>
        <p:nvSpPr>
          <p:cNvPr id="37" name="object 37"/>
          <p:cNvSpPr/>
          <p:nvPr/>
        </p:nvSpPr>
        <p:spPr>
          <a:xfrm>
            <a:off x="7252969" y="4878070"/>
            <a:ext cx="234950" cy="200660"/>
          </a:xfrm>
          <a:custGeom>
            <a:avLst/>
            <a:gdLst/>
            <a:ahLst/>
            <a:cxnLst/>
            <a:rect l="l" t="t" r="r" b="b"/>
            <a:pathLst>
              <a:path w="234950" h="200660">
                <a:moveTo>
                  <a:pt x="116839" y="0"/>
                </a:moveTo>
                <a:lnTo>
                  <a:pt x="70723" y="7639"/>
                </a:lnTo>
                <a:lnTo>
                  <a:pt x="33654" y="28733"/>
                </a:lnTo>
                <a:lnTo>
                  <a:pt x="8969" y="60543"/>
                </a:lnTo>
                <a:lnTo>
                  <a:pt x="0" y="100329"/>
                </a:lnTo>
                <a:lnTo>
                  <a:pt x="8969" y="140116"/>
                </a:lnTo>
                <a:lnTo>
                  <a:pt x="33655" y="171926"/>
                </a:lnTo>
                <a:lnTo>
                  <a:pt x="70723" y="193020"/>
                </a:lnTo>
                <a:lnTo>
                  <a:pt x="116839" y="200659"/>
                </a:lnTo>
                <a:lnTo>
                  <a:pt x="163691" y="193020"/>
                </a:lnTo>
                <a:lnTo>
                  <a:pt x="201136" y="171926"/>
                </a:lnTo>
                <a:lnTo>
                  <a:pt x="225960" y="140116"/>
                </a:lnTo>
                <a:lnTo>
                  <a:pt x="234950" y="100329"/>
                </a:lnTo>
                <a:lnTo>
                  <a:pt x="225960" y="60543"/>
                </a:lnTo>
                <a:lnTo>
                  <a:pt x="201136" y="28733"/>
                </a:lnTo>
                <a:lnTo>
                  <a:pt x="163691" y="7639"/>
                </a:lnTo>
                <a:lnTo>
                  <a:pt x="116839" y="0"/>
                </a:lnTo>
                <a:close/>
              </a:path>
            </a:pathLst>
          </a:custGeom>
          <a:solidFill>
            <a:srgbClr val="18C12E"/>
          </a:solidFill>
        </p:spPr>
        <p:txBody>
          <a:bodyPr wrap="square" lIns="0" tIns="0" rIns="0" bIns="0" rtlCol="0"/>
          <a:lstStyle/>
          <a:p>
            <a:endParaRPr/>
          </a:p>
        </p:txBody>
      </p:sp>
      <p:sp>
        <p:nvSpPr>
          <p:cNvPr id="38" name="object 38"/>
          <p:cNvSpPr txBox="1"/>
          <p:nvPr/>
        </p:nvSpPr>
        <p:spPr>
          <a:xfrm>
            <a:off x="7317740" y="488187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4</a:t>
            </a:r>
            <a:endParaRPr sz="1100">
              <a:latin typeface="Arial"/>
              <a:cs typeface="Arial"/>
            </a:endParaRPr>
          </a:p>
        </p:txBody>
      </p:sp>
      <p:sp>
        <p:nvSpPr>
          <p:cNvPr id="39" name="object 39"/>
          <p:cNvSpPr/>
          <p:nvPr/>
        </p:nvSpPr>
        <p:spPr>
          <a:xfrm>
            <a:off x="2052320" y="1461769"/>
            <a:ext cx="234950" cy="201929"/>
          </a:xfrm>
          <a:prstGeom prst="rect">
            <a:avLst/>
          </a:prstGeom>
          <a:blipFill>
            <a:blip r:embed="rId6" cstate="print"/>
            <a:stretch>
              <a:fillRect/>
            </a:stretch>
          </a:blipFill>
        </p:spPr>
        <p:txBody>
          <a:bodyPr wrap="square" lIns="0" tIns="0" rIns="0" bIns="0" rtlCol="0"/>
          <a:lstStyle/>
          <a:p>
            <a:endParaRPr/>
          </a:p>
        </p:txBody>
      </p:sp>
      <p:sp>
        <p:nvSpPr>
          <p:cNvPr id="40" name="object 40"/>
          <p:cNvSpPr txBox="1"/>
          <p:nvPr/>
        </p:nvSpPr>
        <p:spPr>
          <a:xfrm>
            <a:off x="2118360" y="146685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9</a:t>
            </a:r>
            <a:endParaRPr sz="1100">
              <a:latin typeface="Arial"/>
              <a:cs typeface="Arial"/>
            </a:endParaRPr>
          </a:p>
        </p:txBody>
      </p:sp>
      <p:sp>
        <p:nvSpPr>
          <p:cNvPr id="41" name="object 41"/>
          <p:cNvSpPr/>
          <p:nvPr/>
        </p:nvSpPr>
        <p:spPr>
          <a:xfrm>
            <a:off x="304800" y="1741170"/>
            <a:ext cx="234950" cy="200659"/>
          </a:xfrm>
          <a:prstGeom prst="rect">
            <a:avLst/>
          </a:prstGeom>
          <a:blipFill>
            <a:blip r:embed="rId7" cstate="print"/>
            <a:stretch>
              <a:fillRect/>
            </a:stretch>
          </a:blipFill>
        </p:spPr>
        <p:txBody>
          <a:bodyPr wrap="square" lIns="0" tIns="0" rIns="0" bIns="0" rtlCol="0"/>
          <a:lstStyle/>
          <a:p>
            <a:endParaRPr/>
          </a:p>
        </p:txBody>
      </p:sp>
      <p:sp>
        <p:nvSpPr>
          <p:cNvPr id="42" name="object 42"/>
          <p:cNvSpPr txBox="1"/>
          <p:nvPr/>
        </p:nvSpPr>
        <p:spPr>
          <a:xfrm>
            <a:off x="370840" y="174497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8</a:t>
            </a:r>
            <a:endParaRPr sz="1100">
              <a:latin typeface="Arial"/>
              <a:cs typeface="Arial"/>
            </a:endParaRPr>
          </a:p>
        </p:txBody>
      </p:sp>
      <p:sp>
        <p:nvSpPr>
          <p:cNvPr id="43" name="object 43"/>
          <p:cNvSpPr/>
          <p:nvPr/>
        </p:nvSpPr>
        <p:spPr>
          <a:xfrm>
            <a:off x="293370" y="4234179"/>
            <a:ext cx="234950" cy="200659"/>
          </a:xfrm>
          <a:prstGeom prst="rect">
            <a:avLst/>
          </a:prstGeom>
          <a:blipFill>
            <a:blip r:embed="rId5" cstate="print"/>
            <a:stretch>
              <a:fillRect/>
            </a:stretch>
          </a:blipFill>
        </p:spPr>
        <p:txBody>
          <a:bodyPr wrap="square" lIns="0" tIns="0" rIns="0" bIns="0" rtlCol="0"/>
          <a:lstStyle/>
          <a:p>
            <a:endParaRPr/>
          </a:p>
        </p:txBody>
      </p:sp>
      <p:sp>
        <p:nvSpPr>
          <p:cNvPr id="44" name="object 44"/>
          <p:cNvSpPr txBox="1"/>
          <p:nvPr/>
        </p:nvSpPr>
        <p:spPr>
          <a:xfrm>
            <a:off x="359409" y="423799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7</a:t>
            </a:r>
            <a:endParaRPr sz="1100">
              <a:latin typeface="Arial"/>
              <a:cs typeface="Arial"/>
            </a:endParaRPr>
          </a:p>
        </p:txBody>
      </p:sp>
      <p:sp>
        <p:nvSpPr>
          <p:cNvPr id="45" name="object 45"/>
          <p:cNvSpPr/>
          <p:nvPr/>
        </p:nvSpPr>
        <p:spPr>
          <a:xfrm>
            <a:off x="2086610" y="5741670"/>
            <a:ext cx="234950" cy="200660"/>
          </a:xfrm>
          <a:prstGeom prst="rect">
            <a:avLst/>
          </a:prstGeom>
          <a:blipFill>
            <a:blip r:embed="rId5" cstate="print"/>
            <a:stretch>
              <a:fillRect/>
            </a:stretch>
          </a:blipFill>
        </p:spPr>
        <p:txBody>
          <a:bodyPr wrap="square" lIns="0" tIns="0" rIns="0" bIns="0" rtlCol="0"/>
          <a:lstStyle/>
          <a:p>
            <a:endParaRPr/>
          </a:p>
        </p:txBody>
      </p:sp>
      <p:sp>
        <p:nvSpPr>
          <p:cNvPr id="46" name="object 46"/>
          <p:cNvSpPr txBox="1"/>
          <p:nvPr/>
        </p:nvSpPr>
        <p:spPr>
          <a:xfrm>
            <a:off x="2151379" y="574547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6</a:t>
            </a:r>
            <a:endParaRPr sz="1100">
              <a:latin typeface="Arial"/>
              <a:cs typeface="Arial"/>
            </a:endParaRPr>
          </a:p>
        </p:txBody>
      </p:sp>
      <p:sp>
        <p:nvSpPr>
          <p:cNvPr id="47" name="object 47"/>
          <p:cNvSpPr/>
          <p:nvPr/>
        </p:nvSpPr>
        <p:spPr>
          <a:xfrm>
            <a:off x="5651500" y="5078729"/>
            <a:ext cx="234950" cy="201929"/>
          </a:xfrm>
          <a:prstGeom prst="rect">
            <a:avLst/>
          </a:prstGeom>
          <a:blipFill>
            <a:blip r:embed="rId8" cstate="print"/>
            <a:stretch>
              <a:fillRect/>
            </a:stretch>
          </a:blipFill>
        </p:spPr>
        <p:txBody>
          <a:bodyPr wrap="square" lIns="0" tIns="0" rIns="0" bIns="0" rtlCol="0"/>
          <a:lstStyle/>
          <a:p>
            <a:endParaRPr/>
          </a:p>
        </p:txBody>
      </p:sp>
      <p:sp>
        <p:nvSpPr>
          <p:cNvPr id="48" name="object 48"/>
          <p:cNvSpPr txBox="1"/>
          <p:nvPr/>
        </p:nvSpPr>
        <p:spPr>
          <a:xfrm>
            <a:off x="5716270" y="508380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5</a:t>
            </a:r>
            <a:endParaRPr sz="11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57200"/>
            <a:ext cx="7866888" cy="5791200"/>
          </a:xfrm>
        </p:spPr>
        <p:txBody>
          <a:bodyPr/>
          <a:lstStyle/>
          <a:p>
            <a:pPr algn="just"/>
            <a:r>
              <a:rPr lang="en-US" dirty="0" smtClean="0">
                <a:latin typeface="Times New Roman" pitchFamily="18" charset="0"/>
                <a:cs typeface="Times New Roman" pitchFamily="18" charset="0"/>
              </a:rPr>
              <a:t>There are two types of vesicle transport, </a:t>
            </a:r>
            <a:r>
              <a:rPr lang="en-US" b="1" dirty="0" smtClean="0">
                <a:latin typeface="Times New Roman" pitchFamily="18" charset="0"/>
                <a:cs typeface="Times New Roman" pitchFamily="18" charset="0"/>
              </a:rPr>
              <a:t>endocytosis</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exocytosis</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Both processes are </a:t>
            </a:r>
            <a:r>
              <a:rPr lang="en-US" b="1" dirty="0" smtClean="0">
                <a:latin typeface="Times New Roman" pitchFamily="18" charset="0"/>
                <a:cs typeface="Times New Roman" pitchFamily="18" charset="0"/>
              </a:rPr>
              <a:t>active transport</a:t>
            </a:r>
            <a:r>
              <a:rPr lang="en-US" dirty="0" smtClean="0">
                <a:latin typeface="Times New Roman" pitchFamily="18" charset="0"/>
                <a:cs typeface="Times New Roman" pitchFamily="18" charset="0"/>
              </a:rPr>
              <a:t> processes, requiring energy.</a:t>
            </a:r>
          </a:p>
          <a:p>
            <a:endParaRPr lang="en-US" dirty="0"/>
          </a:p>
        </p:txBody>
      </p:sp>
      <p:sp>
        <p:nvSpPr>
          <p:cNvPr id="4" name="object 3"/>
          <p:cNvSpPr/>
          <p:nvPr/>
        </p:nvSpPr>
        <p:spPr>
          <a:xfrm>
            <a:off x="1981200" y="2819400"/>
            <a:ext cx="5335272" cy="341248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04800"/>
            <a:ext cx="8305800" cy="674544"/>
          </a:xfrm>
          <a:prstGeom prst="rect">
            <a:avLst/>
          </a:prstGeom>
        </p:spPr>
        <p:txBody>
          <a:bodyPr vert="horz" wrap="square" lIns="0" tIns="12700" rIns="0" bIns="0" rtlCol="0">
            <a:spAutoFit/>
          </a:bodyPr>
          <a:lstStyle/>
          <a:p>
            <a:pPr marL="12700">
              <a:lnSpc>
                <a:spcPct val="100000"/>
              </a:lnSpc>
              <a:spcBef>
                <a:spcPts val="100"/>
              </a:spcBef>
            </a:pPr>
            <a:r>
              <a:rPr lang="en-US" spc="540" dirty="0" smtClean="0"/>
              <a:t>D</a:t>
            </a:r>
            <a:r>
              <a:rPr spc="540" smtClean="0"/>
              <a:t>iagrammatically</a:t>
            </a:r>
            <a:r>
              <a:rPr lang="en-US" spc="-170" dirty="0" smtClean="0"/>
              <a:t> </a:t>
            </a:r>
            <a:r>
              <a:rPr spc="470" smtClean="0"/>
              <a:t>ex</a:t>
            </a:r>
            <a:r>
              <a:rPr lang="en-US" spc="470" dirty="0" smtClean="0"/>
              <a:t>p</a:t>
            </a:r>
            <a:r>
              <a:rPr spc="470" smtClean="0"/>
              <a:t>lanation</a:t>
            </a:r>
            <a:endParaRPr spc="470" dirty="0"/>
          </a:p>
        </p:txBody>
      </p:sp>
      <p:sp>
        <p:nvSpPr>
          <p:cNvPr id="3" name="object 3"/>
          <p:cNvSpPr/>
          <p:nvPr/>
        </p:nvSpPr>
        <p:spPr>
          <a:xfrm>
            <a:off x="278129" y="1225550"/>
            <a:ext cx="8470900" cy="49403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323840" y="3111500"/>
            <a:ext cx="392430" cy="402590"/>
          </a:xfrm>
          <a:custGeom>
            <a:avLst/>
            <a:gdLst/>
            <a:ahLst/>
            <a:cxnLst/>
            <a:rect l="l" t="t" r="r" b="b"/>
            <a:pathLst>
              <a:path w="392429" h="402589">
                <a:moveTo>
                  <a:pt x="0" y="402589"/>
                </a:moveTo>
                <a:lnTo>
                  <a:pt x="392430" y="0"/>
                </a:lnTo>
              </a:path>
            </a:pathLst>
          </a:custGeom>
          <a:ln w="6469">
            <a:solidFill>
              <a:srgbClr val="000000"/>
            </a:solidFill>
          </a:ln>
        </p:spPr>
        <p:txBody>
          <a:bodyPr wrap="square" lIns="0" tIns="0" rIns="0" bIns="0" rtlCol="0"/>
          <a:lstStyle/>
          <a:p>
            <a:endParaRPr/>
          </a:p>
        </p:txBody>
      </p:sp>
      <p:sp>
        <p:nvSpPr>
          <p:cNvPr id="5" name="object 5"/>
          <p:cNvSpPr/>
          <p:nvPr/>
        </p:nvSpPr>
        <p:spPr>
          <a:xfrm>
            <a:off x="5334000" y="3514090"/>
            <a:ext cx="261620" cy="1270"/>
          </a:xfrm>
          <a:custGeom>
            <a:avLst/>
            <a:gdLst/>
            <a:ahLst/>
            <a:cxnLst/>
            <a:rect l="l" t="t" r="r" b="b"/>
            <a:pathLst>
              <a:path w="261620" h="1270">
                <a:moveTo>
                  <a:pt x="0" y="0"/>
                </a:moveTo>
                <a:lnTo>
                  <a:pt x="261620" y="1270"/>
                </a:lnTo>
              </a:path>
            </a:pathLst>
          </a:custGeom>
          <a:ln w="6469">
            <a:solidFill>
              <a:srgbClr val="000000"/>
            </a:solidFill>
          </a:ln>
        </p:spPr>
        <p:txBody>
          <a:bodyPr wrap="square" lIns="0" tIns="0" rIns="0" bIns="0" rtlCol="0"/>
          <a:lstStyle/>
          <a:p>
            <a:endParaRPr/>
          </a:p>
        </p:txBody>
      </p:sp>
      <p:sp>
        <p:nvSpPr>
          <p:cNvPr id="6" name="object 6"/>
          <p:cNvSpPr/>
          <p:nvPr/>
        </p:nvSpPr>
        <p:spPr>
          <a:xfrm>
            <a:off x="5120640" y="5657850"/>
            <a:ext cx="1270" cy="154940"/>
          </a:xfrm>
          <a:custGeom>
            <a:avLst/>
            <a:gdLst/>
            <a:ahLst/>
            <a:cxnLst/>
            <a:rect l="l" t="t" r="r" b="b"/>
            <a:pathLst>
              <a:path w="1270" h="154939">
                <a:moveTo>
                  <a:pt x="0" y="154940"/>
                </a:moveTo>
                <a:lnTo>
                  <a:pt x="1270" y="0"/>
                </a:lnTo>
              </a:path>
            </a:pathLst>
          </a:custGeom>
          <a:ln w="6469">
            <a:solidFill>
              <a:srgbClr val="000000"/>
            </a:solidFill>
          </a:ln>
        </p:spPr>
        <p:txBody>
          <a:bodyPr wrap="square" lIns="0" tIns="0" rIns="0" bIns="0" rtlCol="0"/>
          <a:lstStyle/>
          <a:p>
            <a:endParaRPr/>
          </a:p>
        </p:txBody>
      </p:sp>
      <p:sp>
        <p:nvSpPr>
          <p:cNvPr id="7" name="object 7"/>
          <p:cNvSpPr/>
          <p:nvPr/>
        </p:nvSpPr>
        <p:spPr>
          <a:xfrm>
            <a:off x="7758430" y="2402839"/>
            <a:ext cx="2540" cy="478790"/>
          </a:xfrm>
          <a:custGeom>
            <a:avLst/>
            <a:gdLst/>
            <a:ahLst/>
            <a:cxnLst/>
            <a:rect l="l" t="t" r="r" b="b"/>
            <a:pathLst>
              <a:path w="2540" h="478789">
                <a:moveTo>
                  <a:pt x="0" y="0"/>
                </a:moveTo>
                <a:lnTo>
                  <a:pt x="2540" y="478789"/>
                </a:lnTo>
              </a:path>
            </a:pathLst>
          </a:custGeom>
          <a:ln w="6469">
            <a:solidFill>
              <a:srgbClr val="000000"/>
            </a:solidFill>
          </a:ln>
        </p:spPr>
        <p:txBody>
          <a:bodyPr wrap="square" lIns="0" tIns="0" rIns="0" bIns="0" rtlCol="0"/>
          <a:lstStyle/>
          <a:p>
            <a:endParaRPr/>
          </a:p>
        </p:txBody>
      </p:sp>
      <p:sp>
        <p:nvSpPr>
          <p:cNvPr id="8" name="object 8"/>
          <p:cNvSpPr/>
          <p:nvPr/>
        </p:nvSpPr>
        <p:spPr>
          <a:xfrm>
            <a:off x="878839" y="2518410"/>
            <a:ext cx="1270" cy="162560"/>
          </a:xfrm>
          <a:custGeom>
            <a:avLst/>
            <a:gdLst/>
            <a:ahLst/>
            <a:cxnLst/>
            <a:rect l="l" t="t" r="r" b="b"/>
            <a:pathLst>
              <a:path w="1269" h="162560">
                <a:moveTo>
                  <a:pt x="0" y="0"/>
                </a:moveTo>
                <a:lnTo>
                  <a:pt x="1269" y="162560"/>
                </a:lnTo>
              </a:path>
            </a:pathLst>
          </a:custGeom>
          <a:ln w="6469">
            <a:solidFill>
              <a:srgbClr val="000000"/>
            </a:solidFill>
          </a:ln>
        </p:spPr>
        <p:txBody>
          <a:bodyPr wrap="square" lIns="0" tIns="0" rIns="0" bIns="0" rtlCol="0"/>
          <a:lstStyle/>
          <a:p>
            <a:endParaRPr/>
          </a:p>
        </p:txBody>
      </p:sp>
      <p:sp>
        <p:nvSpPr>
          <p:cNvPr id="9" name="object 9"/>
          <p:cNvSpPr/>
          <p:nvPr/>
        </p:nvSpPr>
        <p:spPr>
          <a:xfrm>
            <a:off x="2786379" y="1751329"/>
            <a:ext cx="1270" cy="1117600"/>
          </a:xfrm>
          <a:custGeom>
            <a:avLst/>
            <a:gdLst/>
            <a:ahLst/>
            <a:cxnLst/>
            <a:rect l="l" t="t" r="r" b="b"/>
            <a:pathLst>
              <a:path w="1269" h="1117600">
                <a:moveTo>
                  <a:pt x="0" y="0"/>
                </a:moveTo>
                <a:lnTo>
                  <a:pt x="1269" y="1117600"/>
                </a:lnTo>
              </a:path>
            </a:pathLst>
          </a:custGeom>
          <a:ln w="6469">
            <a:solidFill>
              <a:srgbClr val="000000"/>
            </a:solidFill>
          </a:ln>
        </p:spPr>
        <p:txBody>
          <a:bodyPr wrap="square" lIns="0" tIns="0" rIns="0" bIns="0" rtlCol="0"/>
          <a:lstStyle/>
          <a:p>
            <a:endParaRPr/>
          </a:p>
        </p:txBody>
      </p:sp>
      <p:sp>
        <p:nvSpPr>
          <p:cNvPr id="10" name="object 10"/>
          <p:cNvSpPr/>
          <p:nvPr/>
        </p:nvSpPr>
        <p:spPr>
          <a:xfrm>
            <a:off x="4071620" y="1534160"/>
            <a:ext cx="6350" cy="614680"/>
          </a:xfrm>
          <a:custGeom>
            <a:avLst/>
            <a:gdLst/>
            <a:ahLst/>
            <a:cxnLst/>
            <a:rect l="l" t="t" r="r" b="b"/>
            <a:pathLst>
              <a:path w="6350" h="614680">
                <a:moveTo>
                  <a:pt x="0" y="0"/>
                </a:moveTo>
                <a:lnTo>
                  <a:pt x="6350" y="614679"/>
                </a:lnTo>
              </a:path>
            </a:pathLst>
          </a:custGeom>
          <a:ln w="6469">
            <a:solidFill>
              <a:srgbClr val="000000"/>
            </a:solidFill>
          </a:ln>
        </p:spPr>
        <p:txBody>
          <a:bodyPr wrap="square" lIns="0" tIns="0" rIns="0" bIns="0" rtlCol="0"/>
          <a:lstStyle/>
          <a:p>
            <a:endParaRPr/>
          </a:p>
        </p:txBody>
      </p:sp>
      <p:sp>
        <p:nvSpPr>
          <p:cNvPr id="11" name="object 11"/>
          <p:cNvSpPr/>
          <p:nvPr/>
        </p:nvSpPr>
        <p:spPr>
          <a:xfrm>
            <a:off x="4898390" y="1986279"/>
            <a:ext cx="3810" cy="504190"/>
          </a:xfrm>
          <a:custGeom>
            <a:avLst/>
            <a:gdLst/>
            <a:ahLst/>
            <a:cxnLst/>
            <a:rect l="l" t="t" r="r" b="b"/>
            <a:pathLst>
              <a:path w="3810" h="504189">
                <a:moveTo>
                  <a:pt x="0" y="0"/>
                </a:moveTo>
                <a:lnTo>
                  <a:pt x="3810" y="504190"/>
                </a:lnTo>
              </a:path>
            </a:pathLst>
          </a:custGeom>
          <a:ln w="6469">
            <a:solidFill>
              <a:srgbClr val="000000"/>
            </a:solidFill>
          </a:ln>
        </p:spPr>
        <p:txBody>
          <a:bodyPr wrap="square" lIns="0" tIns="0" rIns="0" bIns="0" rtlCol="0"/>
          <a:lstStyle/>
          <a:p>
            <a:endParaRPr/>
          </a:p>
        </p:txBody>
      </p:sp>
      <p:sp>
        <p:nvSpPr>
          <p:cNvPr id="12" name="object 12"/>
          <p:cNvSpPr/>
          <p:nvPr/>
        </p:nvSpPr>
        <p:spPr>
          <a:xfrm>
            <a:off x="5240020" y="2447289"/>
            <a:ext cx="1238250" cy="228600"/>
          </a:xfrm>
          <a:custGeom>
            <a:avLst/>
            <a:gdLst/>
            <a:ahLst/>
            <a:cxnLst/>
            <a:rect l="l" t="t" r="r" b="b"/>
            <a:pathLst>
              <a:path w="1238250" h="228600">
                <a:moveTo>
                  <a:pt x="0" y="228600"/>
                </a:moveTo>
                <a:lnTo>
                  <a:pt x="10159" y="104139"/>
                </a:lnTo>
                <a:lnTo>
                  <a:pt x="1238250" y="0"/>
                </a:lnTo>
                <a:lnTo>
                  <a:pt x="1229359" y="121920"/>
                </a:lnTo>
              </a:path>
            </a:pathLst>
          </a:custGeom>
          <a:ln w="6469">
            <a:solidFill>
              <a:srgbClr val="000000"/>
            </a:solidFill>
          </a:ln>
        </p:spPr>
        <p:txBody>
          <a:bodyPr wrap="square" lIns="0" tIns="0" rIns="0" bIns="0" rtlCol="0"/>
          <a:lstStyle/>
          <a:p>
            <a:endParaRPr/>
          </a:p>
        </p:txBody>
      </p:sp>
      <p:sp>
        <p:nvSpPr>
          <p:cNvPr id="13" name="object 13"/>
          <p:cNvSpPr/>
          <p:nvPr/>
        </p:nvSpPr>
        <p:spPr>
          <a:xfrm>
            <a:off x="5880100" y="2405379"/>
            <a:ext cx="2540" cy="93980"/>
          </a:xfrm>
          <a:custGeom>
            <a:avLst/>
            <a:gdLst/>
            <a:ahLst/>
            <a:cxnLst/>
            <a:rect l="l" t="t" r="r" b="b"/>
            <a:pathLst>
              <a:path w="2539" h="93980">
                <a:moveTo>
                  <a:pt x="0" y="0"/>
                </a:moveTo>
                <a:lnTo>
                  <a:pt x="2539" y="93980"/>
                </a:lnTo>
              </a:path>
            </a:pathLst>
          </a:custGeom>
          <a:ln w="6469">
            <a:solidFill>
              <a:srgbClr val="000000"/>
            </a:solidFill>
          </a:ln>
        </p:spPr>
        <p:txBody>
          <a:bodyPr wrap="square" lIns="0" tIns="0" rIns="0" bIns="0" rtlCol="0"/>
          <a:lstStyle/>
          <a:p>
            <a:endParaRPr/>
          </a:p>
        </p:txBody>
      </p:sp>
      <p:sp>
        <p:nvSpPr>
          <p:cNvPr id="14" name="object 14"/>
          <p:cNvSpPr/>
          <p:nvPr/>
        </p:nvSpPr>
        <p:spPr>
          <a:xfrm>
            <a:off x="4046220" y="2835910"/>
            <a:ext cx="1270" cy="289560"/>
          </a:xfrm>
          <a:custGeom>
            <a:avLst/>
            <a:gdLst/>
            <a:ahLst/>
            <a:cxnLst/>
            <a:rect l="l" t="t" r="r" b="b"/>
            <a:pathLst>
              <a:path w="1270" h="289560">
                <a:moveTo>
                  <a:pt x="0" y="289560"/>
                </a:moveTo>
                <a:lnTo>
                  <a:pt x="1269" y="0"/>
                </a:lnTo>
              </a:path>
            </a:pathLst>
          </a:custGeom>
          <a:ln w="6469">
            <a:solidFill>
              <a:srgbClr val="000000"/>
            </a:solidFill>
          </a:ln>
        </p:spPr>
        <p:txBody>
          <a:bodyPr wrap="square" lIns="0" tIns="0" rIns="0" bIns="0" rtlCol="0"/>
          <a:lstStyle/>
          <a:p>
            <a:endParaRPr/>
          </a:p>
        </p:txBody>
      </p:sp>
      <p:sp>
        <p:nvSpPr>
          <p:cNvPr id="15" name="object 15"/>
          <p:cNvSpPr txBox="1"/>
          <p:nvPr/>
        </p:nvSpPr>
        <p:spPr>
          <a:xfrm>
            <a:off x="5544820" y="2216150"/>
            <a:ext cx="687705"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coated</a:t>
            </a:r>
            <a:r>
              <a:rPr sz="1100" b="1" spc="-55" dirty="0">
                <a:latin typeface="Arial"/>
                <a:cs typeface="Arial"/>
              </a:rPr>
              <a:t> </a:t>
            </a:r>
            <a:r>
              <a:rPr sz="1100" b="1" dirty="0">
                <a:latin typeface="Arial"/>
                <a:cs typeface="Arial"/>
              </a:rPr>
              <a:t>pit</a:t>
            </a:r>
            <a:endParaRPr sz="1100">
              <a:latin typeface="Arial"/>
              <a:cs typeface="Arial"/>
            </a:endParaRPr>
          </a:p>
        </p:txBody>
      </p:sp>
      <p:sp>
        <p:nvSpPr>
          <p:cNvPr id="16" name="object 16"/>
          <p:cNvSpPr txBox="1"/>
          <p:nvPr/>
        </p:nvSpPr>
        <p:spPr>
          <a:xfrm>
            <a:off x="7325359" y="5730240"/>
            <a:ext cx="1156970" cy="193040"/>
          </a:xfrm>
          <a:prstGeom prst="rect">
            <a:avLst/>
          </a:prstGeom>
        </p:spPr>
        <p:txBody>
          <a:bodyPr vert="horz" wrap="square" lIns="0" tIns="12700" rIns="0" bIns="0" rtlCol="0">
            <a:spAutoFit/>
          </a:bodyPr>
          <a:lstStyle/>
          <a:p>
            <a:pPr marL="12700">
              <a:lnSpc>
                <a:spcPct val="100000"/>
              </a:lnSpc>
              <a:spcBef>
                <a:spcPts val="100"/>
              </a:spcBef>
            </a:pPr>
            <a:r>
              <a:rPr sz="1100" b="1" i="1" spc="-5" dirty="0">
                <a:latin typeface="Arial"/>
                <a:cs typeface="Arial"/>
              </a:rPr>
              <a:t>Intracellular</a:t>
            </a:r>
            <a:r>
              <a:rPr sz="1100" b="1" i="1" spc="-30" dirty="0">
                <a:latin typeface="Arial"/>
                <a:cs typeface="Arial"/>
              </a:rPr>
              <a:t> </a:t>
            </a:r>
            <a:r>
              <a:rPr sz="1100" b="1" i="1" dirty="0">
                <a:latin typeface="Arial"/>
                <a:cs typeface="Arial"/>
              </a:rPr>
              <a:t>fluid</a:t>
            </a:r>
            <a:endParaRPr sz="1100">
              <a:latin typeface="Arial"/>
              <a:cs typeface="Arial"/>
            </a:endParaRPr>
          </a:p>
        </p:txBody>
      </p:sp>
      <p:sp>
        <p:nvSpPr>
          <p:cNvPr id="17" name="object 17"/>
          <p:cNvSpPr txBox="1"/>
          <p:nvPr/>
        </p:nvSpPr>
        <p:spPr>
          <a:xfrm>
            <a:off x="1314450" y="5293359"/>
            <a:ext cx="1057275" cy="360680"/>
          </a:xfrm>
          <a:prstGeom prst="rect">
            <a:avLst/>
          </a:prstGeom>
        </p:spPr>
        <p:txBody>
          <a:bodyPr vert="horz" wrap="square" lIns="0" tIns="12700" rIns="0" bIns="0" rtlCol="0">
            <a:spAutoFit/>
          </a:bodyPr>
          <a:lstStyle/>
          <a:p>
            <a:pPr marL="76835" marR="5080" indent="-64769">
              <a:lnSpc>
                <a:spcPct val="100000"/>
              </a:lnSpc>
              <a:spcBef>
                <a:spcPts val="100"/>
              </a:spcBef>
            </a:pPr>
            <a:r>
              <a:rPr sz="1100" b="1" spc="-10" dirty="0">
                <a:latin typeface="Arial"/>
                <a:cs typeface="Arial"/>
              </a:rPr>
              <a:t>To </a:t>
            </a:r>
            <a:r>
              <a:rPr sz="1100" b="1" spc="-5" dirty="0">
                <a:latin typeface="Arial"/>
                <a:cs typeface="Arial"/>
              </a:rPr>
              <a:t>lysosome</a:t>
            </a:r>
            <a:r>
              <a:rPr sz="1100" b="1" spc="-50" dirty="0">
                <a:latin typeface="Arial"/>
                <a:cs typeface="Arial"/>
              </a:rPr>
              <a:t> </a:t>
            </a:r>
            <a:r>
              <a:rPr sz="1100" b="1" spc="-5" dirty="0">
                <a:latin typeface="Arial"/>
                <a:cs typeface="Arial"/>
              </a:rPr>
              <a:t>or  </a:t>
            </a:r>
            <a:r>
              <a:rPr sz="1100" b="1" dirty="0">
                <a:latin typeface="Arial"/>
                <a:cs typeface="Arial"/>
              </a:rPr>
              <a:t>Golgi</a:t>
            </a:r>
            <a:r>
              <a:rPr sz="1100" b="1" spc="-85" dirty="0">
                <a:latin typeface="Arial"/>
                <a:cs typeface="Arial"/>
              </a:rPr>
              <a:t> </a:t>
            </a:r>
            <a:r>
              <a:rPr sz="1100" b="1" dirty="0">
                <a:latin typeface="Arial"/>
                <a:cs typeface="Arial"/>
              </a:rPr>
              <a:t>complex</a:t>
            </a:r>
            <a:endParaRPr sz="1100">
              <a:latin typeface="Arial"/>
              <a:cs typeface="Arial"/>
            </a:endParaRPr>
          </a:p>
        </p:txBody>
      </p:sp>
      <p:sp>
        <p:nvSpPr>
          <p:cNvPr id="18" name="object 18"/>
          <p:cNvSpPr txBox="1"/>
          <p:nvPr/>
        </p:nvSpPr>
        <p:spPr>
          <a:xfrm>
            <a:off x="5177790" y="1590040"/>
            <a:ext cx="1887220" cy="65151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Receptor-ligand </a:t>
            </a:r>
            <a:r>
              <a:rPr sz="1100" b="1" dirty="0">
                <a:latin typeface="Arial"/>
                <a:cs typeface="Arial"/>
              </a:rPr>
              <a:t>migrates to  </a:t>
            </a:r>
            <a:r>
              <a:rPr sz="1100" b="1" spc="-5" dirty="0">
                <a:latin typeface="Arial"/>
                <a:cs typeface="Arial"/>
              </a:rPr>
              <a:t>clathrin-coated </a:t>
            </a:r>
            <a:r>
              <a:rPr sz="1100" b="1" dirty="0">
                <a:latin typeface="Arial"/>
                <a:cs typeface="Arial"/>
              </a:rPr>
              <a:t>pit.</a:t>
            </a:r>
            <a:endParaRPr sz="1100">
              <a:latin typeface="Arial"/>
              <a:cs typeface="Arial"/>
            </a:endParaRPr>
          </a:p>
          <a:p>
            <a:pPr marL="422909">
              <a:lnSpc>
                <a:spcPct val="100000"/>
              </a:lnSpc>
              <a:spcBef>
                <a:spcPts val="970"/>
              </a:spcBef>
            </a:pPr>
            <a:r>
              <a:rPr sz="1100" b="1" spc="-5" dirty="0">
                <a:latin typeface="Arial"/>
                <a:cs typeface="Arial"/>
              </a:rPr>
              <a:t>Clathrin-</a:t>
            </a:r>
            <a:endParaRPr sz="1100">
              <a:latin typeface="Arial"/>
              <a:cs typeface="Arial"/>
            </a:endParaRPr>
          </a:p>
        </p:txBody>
      </p:sp>
      <p:sp>
        <p:nvSpPr>
          <p:cNvPr id="19" name="object 19"/>
          <p:cNvSpPr txBox="1"/>
          <p:nvPr/>
        </p:nvSpPr>
        <p:spPr>
          <a:xfrm>
            <a:off x="7321550" y="2179320"/>
            <a:ext cx="853440" cy="193040"/>
          </a:xfrm>
          <a:prstGeom prst="rect">
            <a:avLst/>
          </a:prstGeom>
        </p:spPr>
        <p:txBody>
          <a:bodyPr vert="horz" wrap="square" lIns="0" tIns="12700" rIns="0" bIns="0" rtlCol="0">
            <a:spAutoFit/>
          </a:bodyPr>
          <a:lstStyle/>
          <a:p>
            <a:pPr marL="12700">
              <a:lnSpc>
                <a:spcPct val="100000"/>
              </a:lnSpc>
              <a:spcBef>
                <a:spcPts val="100"/>
              </a:spcBef>
            </a:pPr>
            <a:r>
              <a:rPr sz="1100" b="1" spc="-5">
                <a:latin typeface="Arial"/>
                <a:cs typeface="Arial"/>
              </a:rPr>
              <a:t>Endo</a:t>
            </a:r>
            <a:r>
              <a:rPr sz="1100" b="1" spc="5">
                <a:latin typeface="Arial"/>
                <a:cs typeface="Arial"/>
              </a:rPr>
              <a:t>c</a:t>
            </a:r>
            <a:r>
              <a:rPr sz="1100" b="1" spc="-25">
                <a:latin typeface="Arial"/>
                <a:cs typeface="Arial"/>
              </a:rPr>
              <a:t>y</a:t>
            </a:r>
            <a:r>
              <a:rPr sz="1100" b="1">
                <a:latin typeface="Arial"/>
                <a:cs typeface="Arial"/>
              </a:rPr>
              <a:t>t</a:t>
            </a:r>
            <a:r>
              <a:rPr sz="1100" b="1" spc="-5">
                <a:latin typeface="Arial"/>
                <a:cs typeface="Arial"/>
              </a:rPr>
              <a:t>os</a:t>
            </a:r>
            <a:r>
              <a:rPr sz="1100" b="1">
                <a:latin typeface="Arial"/>
                <a:cs typeface="Arial"/>
              </a:rPr>
              <a:t>is</a:t>
            </a:r>
            <a:endParaRPr sz="1100">
              <a:latin typeface="Arial"/>
              <a:cs typeface="Arial"/>
            </a:endParaRPr>
          </a:p>
        </p:txBody>
      </p:sp>
      <p:sp>
        <p:nvSpPr>
          <p:cNvPr id="20" name="object 20"/>
          <p:cNvSpPr txBox="1"/>
          <p:nvPr/>
        </p:nvSpPr>
        <p:spPr>
          <a:xfrm>
            <a:off x="7644130" y="4885690"/>
            <a:ext cx="906144" cy="35941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Vesicle</a:t>
            </a:r>
            <a:r>
              <a:rPr sz="1100" b="1" spc="-50" dirty="0">
                <a:latin typeface="Arial"/>
                <a:cs typeface="Arial"/>
              </a:rPr>
              <a:t> </a:t>
            </a:r>
            <a:r>
              <a:rPr sz="1100" b="1" spc="-5" dirty="0">
                <a:latin typeface="Arial"/>
                <a:cs typeface="Arial"/>
              </a:rPr>
              <a:t>loses  </a:t>
            </a:r>
            <a:r>
              <a:rPr sz="1100" b="1" dirty="0">
                <a:latin typeface="Arial"/>
                <a:cs typeface="Arial"/>
              </a:rPr>
              <a:t>clathrin</a:t>
            </a:r>
            <a:r>
              <a:rPr sz="1100" b="1" spc="-60" dirty="0">
                <a:latin typeface="Arial"/>
                <a:cs typeface="Arial"/>
              </a:rPr>
              <a:t> </a:t>
            </a:r>
            <a:r>
              <a:rPr sz="1100" b="1" spc="-5" dirty="0">
                <a:latin typeface="Arial"/>
                <a:cs typeface="Arial"/>
              </a:rPr>
              <a:t>coat.</a:t>
            </a:r>
            <a:endParaRPr sz="1100">
              <a:latin typeface="Arial"/>
              <a:cs typeface="Arial"/>
            </a:endParaRPr>
          </a:p>
        </p:txBody>
      </p:sp>
      <p:sp>
        <p:nvSpPr>
          <p:cNvPr id="21" name="object 21"/>
          <p:cNvSpPr txBox="1"/>
          <p:nvPr/>
        </p:nvSpPr>
        <p:spPr>
          <a:xfrm>
            <a:off x="2580639" y="5739129"/>
            <a:ext cx="1703705" cy="36068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Ligands go </a:t>
            </a:r>
            <a:r>
              <a:rPr sz="1100" b="1" dirty="0">
                <a:latin typeface="Arial"/>
                <a:cs typeface="Arial"/>
              </a:rPr>
              <a:t>to </a:t>
            </a:r>
            <a:r>
              <a:rPr sz="1100" b="1" spc="-5" dirty="0">
                <a:latin typeface="Arial"/>
                <a:cs typeface="Arial"/>
              </a:rPr>
              <a:t>lysosomes  or </a:t>
            </a:r>
            <a:r>
              <a:rPr sz="1100" b="1" dirty="0">
                <a:latin typeface="Arial"/>
                <a:cs typeface="Arial"/>
              </a:rPr>
              <a:t>Golgi </a:t>
            </a:r>
            <a:r>
              <a:rPr sz="1100" b="1" spc="-5" dirty="0">
                <a:latin typeface="Arial"/>
                <a:cs typeface="Arial"/>
              </a:rPr>
              <a:t>for</a:t>
            </a:r>
            <a:r>
              <a:rPr sz="1100" b="1" spc="-10" dirty="0">
                <a:latin typeface="Arial"/>
                <a:cs typeface="Arial"/>
              </a:rPr>
              <a:t> </a:t>
            </a:r>
            <a:r>
              <a:rPr sz="1100" b="1" spc="-5" dirty="0">
                <a:latin typeface="Arial"/>
                <a:cs typeface="Arial"/>
              </a:rPr>
              <a:t>processing.</a:t>
            </a:r>
            <a:endParaRPr sz="1100">
              <a:latin typeface="Arial"/>
              <a:cs typeface="Arial"/>
            </a:endParaRPr>
          </a:p>
        </p:txBody>
      </p:sp>
      <p:sp>
        <p:nvSpPr>
          <p:cNvPr id="22" name="object 22"/>
          <p:cNvSpPr txBox="1"/>
          <p:nvPr/>
        </p:nvSpPr>
        <p:spPr>
          <a:xfrm>
            <a:off x="762000" y="4239259"/>
            <a:ext cx="1468755" cy="527050"/>
          </a:xfrm>
          <a:prstGeom prst="rect">
            <a:avLst/>
          </a:prstGeom>
        </p:spPr>
        <p:txBody>
          <a:bodyPr vert="horz" wrap="square" lIns="0" tIns="12700" rIns="0" bIns="0" rtlCol="0">
            <a:spAutoFit/>
          </a:bodyPr>
          <a:lstStyle/>
          <a:p>
            <a:pPr marL="12700" marR="5080">
              <a:lnSpc>
                <a:spcPct val="100000"/>
              </a:lnSpc>
              <a:spcBef>
                <a:spcPts val="100"/>
              </a:spcBef>
            </a:pPr>
            <a:r>
              <a:rPr sz="1100" b="1" spc="-5" dirty="0">
                <a:latin typeface="Arial"/>
                <a:cs typeface="Arial"/>
              </a:rPr>
              <a:t>Transport vesicle  </a:t>
            </a:r>
            <a:r>
              <a:rPr sz="1100" b="1" spc="5" dirty="0">
                <a:latin typeface="Arial"/>
                <a:cs typeface="Arial"/>
              </a:rPr>
              <a:t>with </a:t>
            </a:r>
            <a:r>
              <a:rPr sz="1100" b="1" spc="-5" dirty="0">
                <a:latin typeface="Arial"/>
                <a:cs typeface="Arial"/>
              </a:rPr>
              <a:t>receptors moves  </a:t>
            </a:r>
            <a:r>
              <a:rPr sz="1100" b="1" dirty="0">
                <a:latin typeface="Arial"/>
                <a:cs typeface="Arial"/>
              </a:rPr>
              <a:t>to the cell</a:t>
            </a:r>
            <a:r>
              <a:rPr sz="1100" b="1" spc="-50" dirty="0">
                <a:latin typeface="Arial"/>
                <a:cs typeface="Arial"/>
              </a:rPr>
              <a:t> </a:t>
            </a:r>
            <a:r>
              <a:rPr sz="1100" b="1" spc="-5" dirty="0">
                <a:latin typeface="Arial"/>
                <a:cs typeface="Arial"/>
              </a:rPr>
              <a:t>membrane.</a:t>
            </a:r>
            <a:endParaRPr sz="1100">
              <a:latin typeface="Arial"/>
              <a:cs typeface="Arial"/>
            </a:endParaRPr>
          </a:p>
        </p:txBody>
      </p:sp>
      <p:sp>
        <p:nvSpPr>
          <p:cNvPr id="23" name="object 23"/>
          <p:cNvSpPr txBox="1"/>
          <p:nvPr/>
        </p:nvSpPr>
        <p:spPr>
          <a:xfrm>
            <a:off x="717550" y="1800859"/>
            <a:ext cx="1296670" cy="643890"/>
          </a:xfrm>
          <a:prstGeom prst="rect">
            <a:avLst/>
          </a:prstGeom>
        </p:spPr>
        <p:txBody>
          <a:bodyPr vert="horz" wrap="square" lIns="0" tIns="29845" rIns="0" bIns="0" rtlCol="0">
            <a:spAutoFit/>
          </a:bodyPr>
          <a:lstStyle/>
          <a:p>
            <a:pPr marL="12700" marR="5080">
              <a:lnSpc>
                <a:spcPct val="89600"/>
              </a:lnSpc>
              <a:spcBef>
                <a:spcPts val="235"/>
              </a:spcBef>
            </a:pPr>
            <a:r>
              <a:rPr sz="1100" b="1" spc="-5" dirty="0">
                <a:latin typeface="Arial"/>
                <a:cs typeface="Arial"/>
              </a:rPr>
              <a:t>Transport vesicle  and cell</a:t>
            </a:r>
            <a:r>
              <a:rPr sz="1100" b="1" spc="-50" dirty="0">
                <a:latin typeface="Arial"/>
                <a:cs typeface="Arial"/>
              </a:rPr>
              <a:t> </a:t>
            </a:r>
            <a:r>
              <a:rPr sz="1100" b="1" dirty="0">
                <a:latin typeface="Arial"/>
                <a:cs typeface="Arial"/>
              </a:rPr>
              <a:t>membrane  </a:t>
            </a:r>
            <a:r>
              <a:rPr sz="1100" b="1" spc="-5" dirty="0">
                <a:latin typeface="Arial"/>
                <a:cs typeface="Arial"/>
              </a:rPr>
              <a:t>fuse </a:t>
            </a:r>
            <a:r>
              <a:rPr sz="1100" b="1" dirty="0">
                <a:latin typeface="Arial"/>
                <a:cs typeface="Arial"/>
              </a:rPr>
              <a:t>(membrane  </a:t>
            </a:r>
            <a:r>
              <a:rPr sz="1100" b="1" spc="-5" dirty="0">
                <a:latin typeface="Arial"/>
                <a:cs typeface="Arial"/>
              </a:rPr>
              <a:t>recycling).</a:t>
            </a:r>
            <a:endParaRPr sz="1100">
              <a:latin typeface="Arial"/>
              <a:cs typeface="Arial"/>
            </a:endParaRPr>
          </a:p>
        </p:txBody>
      </p:sp>
      <p:sp>
        <p:nvSpPr>
          <p:cNvPr id="24" name="object 24"/>
          <p:cNvSpPr txBox="1"/>
          <p:nvPr/>
        </p:nvSpPr>
        <p:spPr>
          <a:xfrm>
            <a:off x="4931409" y="5779770"/>
            <a:ext cx="740410" cy="19304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Endosome</a:t>
            </a:r>
            <a:endParaRPr sz="1100">
              <a:latin typeface="Arial"/>
              <a:cs typeface="Arial"/>
            </a:endParaRPr>
          </a:p>
        </p:txBody>
      </p:sp>
      <p:sp>
        <p:nvSpPr>
          <p:cNvPr id="25" name="object 25"/>
          <p:cNvSpPr txBox="1"/>
          <p:nvPr/>
        </p:nvSpPr>
        <p:spPr>
          <a:xfrm>
            <a:off x="6045200" y="5074920"/>
            <a:ext cx="803910" cy="527050"/>
          </a:xfrm>
          <a:prstGeom prst="rect">
            <a:avLst/>
          </a:prstGeom>
        </p:spPr>
        <p:txBody>
          <a:bodyPr vert="horz" wrap="square" lIns="0" tIns="13335" rIns="0" bIns="0" rtlCol="0">
            <a:spAutoFit/>
          </a:bodyPr>
          <a:lstStyle/>
          <a:p>
            <a:pPr marL="12700" marR="5080">
              <a:lnSpc>
                <a:spcPct val="99600"/>
              </a:lnSpc>
              <a:spcBef>
                <a:spcPts val="105"/>
              </a:spcBef>
            </a:pPr>
            <a:r>
              <a:rPr sz="1100" b="1" spc="-5" dirty="0">
                <a:latin typeface="Arial"/>
                <a:cs typeface="Arial"/>
              </a:rPr>
              <a:t>Receptors  </a:t>
            </a:r>
            <a:r>
              <a:rPr sz="1100" b="1" dirty="0">
                <a:latin typeface="Arial"/>
                <a:cs typeface="Arial"/>
              </a:rPr>
              <a:t>and</a:t>
            </a:r>
            <a:r>
              <a:rPr sz="1100" b="1" spc="-70" dirty="0">
                <a:latin typeface="Arial"/>
                <a:cs typeface="Arial"/>
              </a:rPr>
              <a:t> </a:t>
            </a:r>
            <a:r>
              <a:rPr sz="1100" b="1" spc="-5" dirty="0">
                <a:latin typeface="Arial"/>
                <a:cs typeface="Arial"/>
              </a:rPr>
              <a:t>ligands  separate.</a:t>
            </a:r>
            <a:endParaRPr sz="1100">
              <a:latin typeface="Arial"/>
              <a:cs typeface="Arial"/>
            </a:endParaRPr>
          </a:p>
        </p:txBody>
      </p:sp>
      <p:sp>
        <p:nvSpPr>
          <p:cNvPr id="26" name="object 26"/>
          <p:cNvSpPr txBox="1"/>
          <p:nvPr/>
        </p:nvSpPr>
        <p:spPr>
          <a:xfrm>
            <a:off x="3705859" y="3092450"/>
            <a:ext cx="1497330" cy="518159"/>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Arial"/>
                <a:cs typeface="Arial"/>
              </a:rPr>
              <a:t>Receptor</a:t>
            </a:r>
            <a:endParaRPr sz="1100">
              <a:latin typeface="Arial"/>
              <a:cs typeface="Arial"/>
            </a:endParaRPr>
          </a:p>
          <a:p>
            <a:pPr>
              <a:lnSpc>
                <a:spcPct val="100000"/>
              </a:lnSpc>
              <a:spcBef>
                <a:spcPts val="30"/>
              </a:spcBef>
            </a:pPr>
            <a:endParaRPr sz="1050">
              <a:latin typeface="Times New Roman"/>
              <a:cs typeface="Times New Roman"/>
            </a:endParaRPr>
          </a:p>
          <a:p>
            <a:pPr marL="954405">
              <a:lnSpc>
                <a:spcPct val="100000"/>
              </a:lnSpc>
            </a:pPr>
            <a:r>
              <a:rPr sz="1100" b="1" spc="-5" dirty="0">
                <a:latin typeface="Arial"/>
                <a:cs typeface="Arial"/>
              </a:rPr>
              <a:t>Clathrin</a:t>
            </a:r>
            <a:endParaRPr sz="1100">
              <a:latin typeface="Arial"/>
              <a:cs typeface="Arial"/>
            </a:endParaRPr>
          </a:p>
        </p:txBody>
      </p:sp>
      <p:sp>
        <p:nvSpPr>
          <p:cNvPr id="27" name="object 27"/>
          <p:cNvSpPr/>
          <p:nvPr/>
        </p:nvSpPr>
        <p:spPr>
          <a:xfrm>
            <a:off x="7287259" y="4939029"/>
            <a:ext cx="186690" cy="156210"/>
          </a:xfrm>
          <a:custGeom>
            <a:avLst/>
            <a:gdLst/>
            <a:ahLst/>
            <a:cxnLst/>
            <a:rect l="l" t="t" r="r" b="b"/>
            <a:pathLst>
              <a:path w="186690" h="156210">
                <a:moveTo>
                  <a:pt x="91440" y="0"/>
                </a:moveTo>
                <a:lnTo>
                  <a:pt x="39370" y="12700"/>
                </a:lnTo>
                <a:lnTo>
                  <a:pt x="16510" y="35560"/>
                </a:lnTo>
                <a:lnTo>
                  <a:pt x="6350" y="45720"/>
                </a:lnTo>
                <a:lnTo>
                  <a:pt x="0" y="62230"/>
                </a:lnTo>
                <a:lnTo>
                  <a:pt x="0" y="92710"/>
                </a:lnTo>
                <a:lnTo>
                  <a:pt x="6350" y="109220"/>
                </a:lnTo>
                <a:lnTo>
                  <a:pt x="16510" y="120650"/>
                </a:lnTo>
                <a:lnTo>
                  <a:pt x="26670" y="134620"/>
                </a:lnTo>
                <a:lnTo>
                  <a:pt x="39370" y="142240"/>
                </a:lnTo>
                <a:lnTo>
                  <a:pt x="55880" y="151130"/>
                </a:lnTo>
                <a:lnTo>
                  <a:pt x="72390" y="153670"/>
                </a:lnTo>
                <a:lnTo>
                  <a:pt x="91440" y="156210"/>
                </a:lnTo>
                <a:lnTo>
                  <a:pt x="111760" y="153670"/>
                </a:lnTo>
                <a:lnTo>
                  <a:pt x="157480" y="134620"/>
                </a:lnTo>
                <a:lnTo>
                  <a:pt x="182880" y="92710"/>
                </a:lnTo>
                <a:lnTo>
                  <a:pt x="186690" y="76200"/>
                </a:lnTo>
                <a:lnTo>
                  <a:pt x="182880" y="76200"/>
                </a:lnTo>
                <a:lnTo>
                  <a:pt x="182880" y="62230"/>
                </a:lnTo>
                <a:lnTo>
                  <a:pt x="157480" y="21590"/>
                </a:lnTo>
                <a:lnTo>
                  <a:pt x="111760" y="2540"/>
                </a:lnTo>
                <a:lnTo>
                  <a:pt x="91440" y="0"/>
                </a:lnTo>
                <a:close/>
              </a:path>
            </a:pathLst>
          </a:custGeom>
          <a:solidFill>
            <a:srgbClr val="49AA26"/>
          </a:solidFill>
        </p:spPr>
        <p:txBody>
          <a:bodyPr wrap="square" lIns="0" tIns="0" rIns="0" bIns="0" rtlCol="0"/>
          <a:lstStyle/>
          <a:p>
            <a:endParaRPr/>
          </a:p>
        </p:txBody>
      </p:sp>
      <p:sp>
        <p:nvSpPr>
          <p:cNvPr id="28" name="object 28"/>
          <p:cNvSpPr txBox="1"/>
          <p:nvPr/>
        </p:nvSpPr>
        <p:spPr>
          <a:xfrm>
            <a:off x="7344409" y="490347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4</a:t>
            </a:r>
            <a:endParaRPr sz="1100">
              <a:latin typeface="Arial"/>
              <a:cs typeface="Arial"/>
            </a:endParaRPr>
          </a:p>
        </p:txBody>
      </p:sp>
      <p:sp>
        <p:nvSpPr>
          <p:cNvPr id="29" name="object 29"/>
          <p:cNvSpPr/>
          <p:nvPr/>
        </p:nvSpPr>
        <p:spPr>
          <a:xfrm>
            <a:off x="3459479" y="1294130"/>
            <a:ext cx="234950" cy="198120"/>
          </a:xfrm>
          <a:prstGeom prst="rect">
            <a:avLst/>
          </a:prstGeom>
          <a:blipFill>
            <a:blip r:embed="rId3" cstate="print"/>
            <a:stretch>
              <a:fillRect/>
            </a:stretch>
          </a:blipFill>
        </p:spPr>
        <p:txBody>
          <a:bodyPr wrap="square" lIns="0" tIns="0" rIns="0" bIns="0" rtlCol="0"/>
          <a:lstStyle/>
          <a:p>
            <a:endParaRPr/>
          </a:p>
        </p:txBody>
      </p:sp>
      <p:sp>
        <p:nvSpPr>
          <p:cNvPr id="30" name="object 30"/>
          <p:cNvSpPr txBox="1"/>
          <p:nvPr/>
        </p:nvSpPr>
        <p:spPr>
          <a:xfrm>
            <a:off x="3525520" y="1296670"/>
            <a:ext cx="4948555" cy="193040"/>
          </a:xfrm>
          <a:prstGeom prst="rect">
            <a:avLst/>
          </a:prstGeom>
        </p:spPr>
        <p:txBody>
          <a:bodyPr vert="horz" wrap="square" lIns="0" tIns="12700" rIns="0" bIns="0" rtlCol="0">
            <a:spAutoFit/>
          </a:bodyPr>
          <a:lstStyle/>
          <a:p>
            <a:pPr marL="12700">
              <a:lnSpc>
                <a:spcPct val="100000"/>
              </a:lnSpc>
              <a:spcBef>
                <a:spcPts val="100"/>
              </a:spcBef>
              <a:tabLst>
                <a:tab pos="534035" algn="l"/>
                <a:tab pos="3756025" algn="l"/>
              </a:tabLst>
            </a:pPr>
            <a:r>
              <a:rPr sz="1100" b="1" dirty="0">
                <a:solidFill>
                  <a:srgbClr val="FFFFFF"/>
                </a:solidFill>
                <a:latin typeface="Arial"/>
                <a:cs typeface="Arial"/>
              </a:rPr>
              <a:t>1	</a:t>
            </a:r>
            <a:r>
              <a:rPr sz="1650" b="1" spc="-7" baseline="2525" dirty="0">
                <a:latin typeface="Arial"/>
                <a:cs typeface="Arial"/>
              </a:rPr>
              <a:t>Ligand binds </a:t>
            </a:r>
            <a:r>
              <a:rPr sz="1650" b="1" baseline="2525" dirty="0">
                <a:latin typeface="Arial"/>
                <a:cs typeface="Arial"/>
              </a:rPr>
              <a:t>to</a:t>
            </a:r>
            <a:r>
              <a:rPr sz="1650" b="1" spc="82" baseline="2525" dirty="0">
                <a:latin typeface="Arial"/>
                <a:cs typeface="Arial"/>
              </a:rPr>
              <a:t> </a:t>
            </a:r>
            <a:r>
              <a:rPr sz="1650" b="1" baseline="2525" dirty="0">
                <a:latin typeface="Arial"/>
                <a:cs typeface="Arial"/>
              </a:rPr>
              <a:t>membrane</a:t>
            </a:r>
            <a:r>
              <a:rPr sz="1650" b="1" spc="22" baseline="2525" dirty="0">
                <a:latin typeface="Arial"/>
                <a:cs typeface="Arial"/>
              </a:rPr>
              <a:t> </a:t>
            </a:r>
            <a:r>
              <a:rPr sz="1650" b="1" spc="-7" baseline="2525" dirty="0">
                <a:latin typeface="Arial"/>
                <a:cs typeface="Arial"/>
              </a:rPr>
              <a:t>receptor.	</a:t>
            </a:r>
            <a:r>
              <a:rPr sz="1650" b="1" i="1" spc="-7" baseline="2525" dirty="0">
                <a:latin typeface="Arial"/>
                <a:cs typeface="Arial"/>
              </a:rPr>
              <a:t>Extracellular</a:t>
            </a:r>
            <a:r>
              <a:rPr sz="1650" b="1" i="1" spc="-37" baseline="2525" dirty="0">
                <a:latin typeface="Arial"/>
                <a:cs typeface="Arial"/>
              </a:rPr>
              <a:t> </a:t>
            </a:r>
            <a:r>
              <a:rPr sz="1650" b="1" i="1" baseline="2525" dirty="0">
                <a:latin typeface="Arial"/>
                <a:cs typeface="Arial"/>
              </a:rPr>
              <a:t>fluid</a:t>
            </a:r>
            <a:endParaRPr sz="1650" baseline="2525">
              <a:latin typeface="Arial"/>
              <a:cs typeface="Arial"/>
            </a:endParaRPr>
          </a:p>
        </p:txBody>
      </p:sp>
      <p:sp>
        <p:nvSpPr>
          <p:cNvPr id="31" name="object 31"/>
          <p:cNvSpPr/>
          <p:nvPr/>
        </p:nvSpPr>
        <p:spPr>
          <a:xfrm>
            <a:off x="4658359" y="1616710"/>
            <a:ext cx="234950" cy="198119"/>
          </a:xfrm>
          <a:prstGeom prst="rect">
            <a:avLst/>
          </a:prstGeom>
          <a:blipFill>
            <a:blip r:embed="rId4" cstate="print"/>
            <a:stretch>
              <a:fillRect/>
            </a:stretch>
          </a:blipFill>
        </p:spPr>
        <p:txBody>
          <a:bodyPr wrap="square" lIns="0" tIns="0" rIns="0" bIns="0" rtlCol="0"/>
          <a:lstStyle/>
          <a:p>
            <a:endParaRPr/>
          </a:p>
        </p:txBody>
      </p:sp>
      <p:sp>
        <p:nvSpPr>
          <p:cNvPr id="32" name="object 32"/>
          <p:cNvSpPr txBox="1"/>
          <p:nvPr/>
        </p:nvSpPr>
        <p:spPr>
          <a:xfrm>
            <a:off x="4724400" y="161925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2</a:t>
            </a:r>
            <a:endParaRPr sz="1100">
              <a:latin typeface="Arial"/>
              <a:cs typeface="Arial"/>
            </a:endParaRPr>
          </a:p>
        </p:txBody>
      </p:sp>
      <p:sp>
        <p:nvSpPr>
          <p:cNvPr id="33" name="object 33"/>
          <p:cNvSpPr/>
          <p:nvPr/>
        </p:nvSpPr>
        <p:spPr>
          <a:xfrm>
            <a:off x="6960869" y="2183129"/>
            <a:ext cx="234950" cy="198120"/>
          </a:xfrm>
          <a:prstGeom prst="rect">
            <a:avLst/>
          </a:prstGeom>
          <a:blipFill>
            <a:blip r:embed="rId5" cstate="print"/>
            <a:stretch>
              <a:fillRect/>
            </a:stretch>
          </a:blipFill>
        </p:spPr>
        <p:txBody>
          <a:bodyPr wrap="square" lIns="0" tIns="0" rIns="0" bIns="0" rtlCol="0"/>
          <a:lstStyle/>
          <a:p>
            <a:endParaRPr/>
          </a:p>
        </p:txBody>
      </p:sp>
      <p:sp>
        <p:nvSpPr>
          <p:cNvPr id="34" name="object 34"/>
          <p:cNvSpPr txBox="1"/>
          <p:nvPr/>
        </p:nvSpPr>
        <p:spPr>
          <a:xfrm>
            <a:off x="7026909" y="2185670"/>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3</a:t>
            </a:r>
            <a:endParaRPr sz="1100">
              <a:latin typeface="Arial"/>
              <a:cs typeface="Arial"/>
            </a:endParaRPr>
          </a:p>
        </p:txBody>
      </p:sp>
      <p:sp>
        <p:nvSpPr>
          <p:cNvPr id="35" name="object 35"/>
          <p:cNvSpPr/>
          <p:nvPr/>
        </p:nvSpPr>
        <p:spPr>
          <a:xfrm>
            <a:off x="7251700" y="4897120"/>
            <a:ext cx="234950" cy="198120"/>
          </a:xfrm>
          <a:custGeom>
            <a:avLst/>
            <a:gdLst/>
            <a:ahLst/>
            <a:cxnLst/>
            <a:rect l="l" t="t" r="r" b="b"/>
            <a:pathLst>
              <a:path w="234950" h="198120">
                <a:moveTo>
                  <a:pt x="118109" y="0"/>
                </a:moveTo>
                <a:lnTo>
                  <a:pt x="71258" y="7441"/>
                </a:lnTo>
                <a:lnTo>
                  <a:pt x="33813" y="28098"/>
                </a:lnTo>
                <a:lnTo>
                  <a:pt x="8989" y="59471"/>
                </a:lnTo>
                <a:lnTo>
                  <a:pt x="0" y="99059"/>
                </a:lnTo>
                <a:lnTo>
                  <a:pt x="8989" y="138112"/>
                </a:lnTo>
                <a:lnTo>
                  <a:pt x="33813" y="169544"/>
                </a:lnTo>
                <a:lnTo>
                  <a:pt x="71258" y="190499"/>
                </a:lnTo>
                <a:lnTo>
                  <a:pt x="118109" y="198119"/>
                </a:lnTo>
                <a:lnTo>
                  <a:pt x="164226" y="190499"/>
                </a:lnTo>
                <a:lnTo>
                  <a:pt x="201295" y="169544"/>
                </a:lnTo>
                <a:lnTo>
                  <a:pt x="225980" y="138112"/>
                </a:lnTo>
                <a:lnTo>
                  <a:pt x="234950" y="99059"/>
                </a:lnTo>
                <a:lnTo>
                  <a:pt x="225980" y="59471"/>
                </a:lnTo>
                <a:lnTo>
                  <a:pt x="201295" y="28098"/>
                </a:lnTo>
                <a:lnTo>
                  <a:pt x="164226" y="7441"/>
                </a:lnTo>
                <a:lnTo>
                  <a:pt x="118109" y="0"/>
                </a:lnTo>
                <a:close/>
              </a:path>
            </a:pathLst>
          </a:custGeom>
          <a:solidFill>
            <a:srgbClr val="18C12E"/>
          </a:solidFill>
        </p:spPr>
        <p:txBody>
          <a:bodyPr wrap="square" lIns="0" tIns="0" rIns="0" bIns="0" rtlCol="0"/>
          <a:lstStyle/>
          <a:p>
            <a:endParaRPr/>
          </a:p>
        </p:txBody>
      </p:sp>
      <p:sp>
        <p:nvSpPr>
          <p:cNvPr id="36" name="object 36"/>
          <p:cNvSpPr/>
          <p:nvPr/>
        </p:nvSpPr>
        <p:spPr>
          <a:xfrm>
            <a:off x="2044700" y="1531619"/>
            <a:ext cx="236219" cy="198119"/>
          </a:xfrm>
          <a:prstGeom prst="rect">
            <a:avLst/>
          </a:prstGeom>
          <a:blipFill>
            <a:blip r:embed="rId6" cstate="print"/>
            <a:stretch>
              <a:fillRect/>
            </a:stretch>
          </a:blipFill>
        </p:spPr>
        <p:txBody>
          <a:bodyPr wrap="square" lIns="0" tIns="0" rIns="0" bIns="0" rtlCol="0"/>
          <a:lstStyle/>
          <a:p>
            <a:endParaRPr/>
          </a:p>
        </p:txBody>
      </p:sp>
      <p:sp>
        <p:nvSpPr>
          <p:cNvPr id="37" name="object 37"/>
          <p:cNvSpPr txBox="1"/>
          <p:nvPr/>
        </p:nvSpPr>
        <p:spPr>
          <a:xfrm>
            <a:off x="2110739" y="1534159"/>
            <a:ext cx="1051560" cy="193040"/>
          </a:xfrm>
          <a:prstGeom prst="rect">
            <a:avLst/>
          </a:prstGeom>
        </p:spPr>
        <p:txBody>
          <a:bodyPr vert="horz" wrap="square" lIns="0" tIns="12700" rIns="0" bIns="0" rtlCol="0">
            <a:spAutoFit/>
          </a:bodyPr>
          <a:lstStyle/>
          <a:p>
            <a:pPr marL="12700">
              <a:lnSpc>
                <a:spcPct val="100000"/>
              </a:lnSpc>
              <a:spcBef>
                <a:spcPts val="100"/>
              </a:spcBef>
              <a:tabLst>
                <a:tab pos="302895" algn="l"/>
              </a:tabLst>
            </a:pPr>
            <a:r>
              <a:rPr sz="1100" b="1" dirty="0">
                <a:solidFill>
                  <a:srgbClr val="FFFFFF"/>
                </a:solidFill>
                <a:latin typeface="Arial"/>
                <a:cs typeface="Arial"/>
              </a:rPr>
              <a:t>9	</a:t>
            </a:r>
            <a:r>
              <a:rPr sz="1650" b="1" spc="-7" baseline="2525">
                <a:latin typeface="Arial"/>
                <a:cs typeface="Arial"/>
              </a:rPr>
              <a:t>Exoc</a:t>
            </a:r>
            <a:r>
              <a:rPr sz="1650" b="1" spc="-37" baseline="2525">
                <a:latin typeface="Arial"/>
                <a:cs typeface="Arial"/>
              </a:rPr>
              <a:t>y</a:t>
            </a:r>
            <a:r>
              <a:rPr sz="1650" b="1" baseline="2525">
                <a:latin typeface="Arial"/>
                <a:cs typeface="Arial"/>
              </a:rPr>
              <a:t>t</a:t>
            </a:r>
            <a:r>
              <a:rPr sz="1650" b="1" spc="7" baseline="2525">
                <a:latin typeface="Arial"/>
                <a:cs typeface="Arial"/>
              </a:rPr>
              <a:t>o</a:t>
            </a:r>
            <a:r>
              <a:rPr sz="1650" b="1" spc="-7" baseline="2525">
                <a:latin typeface="Arial"/>
                <a:cs typeface="Arial"/>
              </a:rPr>
              <a:t>s</a:t>
            </a:r>
            <a:r>
              <a:rPr sz="1650" b="1" baseline="2525">
                <a:latin typeface="Arial"/>
                <a:cs typeface="Arial"/>
              </a:rPr>
              <a:t>is</a:t>
            </a:r>
            <a:endParaRPr sz="1650" baseline="2525">
              <a:latin typeface="Arial"/>
              <a:cs typeface="Arial"/>
            </a:endParaRPr>
          </a:p>
        </p:txBody>
      </p:sp>
      <p:sp>
        <p:nvSpPr>
          <p:cNvPr id="38" name="object 38"/>
          <p:cNvSpPr/>
          <p:nvPr/>
        </p:nvSpPr>
        <p:spPr>
          <a:xfrm>
            <a:off x="295909" y="1805939"/>
            <a:ext cx="234949" cy="198120"/>
          </a:xfrm>
          <a:prstGeom prst="rect">
            <a:avLst/>
          </a:prstGeom>
          <a:blipFill>
            <a:blip r:embed="rId7" cstate="print"/>
            <a:stretch>
              <a:fillRect/>
            </a:stretch>
          </a:blipFill>
        </p:spPr>
        <p:txBody>
          <a:bodyPr wrap="square" lIns="0" tIns="0" rIns="0" bIns="0" rtlCol="0"/>
          <a:lstStyle/>
          <a:p>
            <a:endParaRPr/>
          </a:p>
        </p:txBody>
      </p:sp>
      <p:sp>
        <p:nvSpPr>
          <p:cNvPr id="39" name="object 39"/>
          <p:cNvSpPr txBox="1"/>
          <p:nvPr/>
        </p:nvSpPr>
        <p:spPr>
          <a:xfrm>
            <a:off x="361950" y="180847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8</a:t>
            </a:r>
            <a:endParaRPr sz="1100">
              <a:latin typeface="Arial"/>
              <a:cs typeface="Arial"/>
            </a:endParaRPr>
          </a:p>
        </p:txBody>
      </p:sp>
      <p:sp>
        <p:nvSpPr>
          <p:cNvPr id="40" name="object 40"/>
          <p:cNvSpPr/>
          <p:nvPr/>
        </p:nvSpPr>
        <p:spPr>
          <a:xfrm>
            <a:off x="284479" y="4262120"/>
            <a:ext cx="234950" cy="198119"/>
          </a:xfrm>
          <a:prstGeom prst="rect">
            <a:avLst/>
          </a:prstGeom>
          <a:blipFill>
            <a:blip r:embed="rId8" cstate="print"/>
            <a:stretch>
              <a:fillRect/>
            </a:stretch>
          </a:blipFill>
        </p:spPr>
        <p:txBody>
          <a:bodyPr wrap="square" lIns="0" tIns="0" rIns="0" bIns="0" rtlCol="0"/>
          <a:lstStyle/>
          <a:p>
            <a:endParaRPr/>
          </a:p>
        </p:txBody>
      </p:sp>
      <p:sp>
        <p:nvSpPr>
          <p:cNvPr id="41" name="object 41"/>
          <p:cNvSpPr txBox="1"/>
          <p:nvPr/>
        </p:nvSpPr>
        <p:spPr>
          <a:xfrm>
            <a:off x="350520" y="426465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7</a:t>
            </a:r>
            <a:endParaRPr sz="1100">
              <a:latin typeface="Arial"/>
              <a:cs typeface="Arial"/>
            </a:endParaRPr>
          </a:p>
        </p:txBody>
      </p:sp>
      <p:sp>
        <p:nvSpPr>
          <p:cNvPr id="42" name="object 42"/>
          <p:cNvSpPr/>
          <p:nvPr/>
        </p:nvSpPr>
        <p:spPr>
          <a:xfrm>
            <a:off x="2078989" y="5748020"/>
            <a:ext cx="236220" cy="198120"/>
          </a:xfrm>
          <a:prstGeom prst="rect">
            <a:avLst/>
          </a:prstGeom>
          <a:blipFill>
            <a:blip r:embed="rId9" cstate="print"/>
            <a:stretch>
              <a:fillRect/>
            </a:stretch>
          </a:blipFill>
        </p:spPr>
        <p:txBody>
          <a:bodyPr wrap="square" lIns="0" tIns="0" rIns="0" bIns="0" rtlCol="0"/>
          <a:lstStyle/>
          <a:p>
            <a:endParaRPr/>
          </a:p>
        </p:txBody>
      </p:sp>
      <p:sp>
        <p:nvSpPr>
          <p:cNvPr id="43" name="object 43"/>
          <p:cNvSpPr txBox="1"/>
          <p:nvPr/>
        </p:nvSpPr>
        <p:spPr>
          <a:xfrm>
            <a:off x="2145029" y="575055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6</a:t>
            </a:r>
            <a:endParaRPr sz="1100">
              <a:latin typeface="Arial"/>
              <a:cs typeface="Arial"/>
            </a:endParaRPr>
          </a:p>
        </p:txBody>
      </p:sp>
      <p:sp>
        <p:nvSpPr>
          <p:cNvPr id="44" name="object 44"/>
          <p:cNvSpPr/>
          <p:nvPr/>
        </p:nvSpPr>
        <p:spPr>
          <a:xfrm>
            <a:off x="5647690" y="5095240"/>
            <a:ext cx="236220" cy="198120"/>
          </a:xfrm>
          <a:prstGeom prst="rect">
            <a:avLst/>
          </a:prstGeom>
          <a:blipFill>
            <a:blip r:embed="rId10" cstate="print"/>
            <a:stretch>
              <a:fillRect/>
            </a:stretch>
          </a:blipFill>
        </p:spPr>
        <p:txBody>
          <a:bodyPr wrap="square" lIns="0" tIns="0" rIns="0" bIns="0" rtlCol="0"/>
          <a:lstStyle/>
          <a:p>
            <a:endParaRPr/>
          </a:p>
        </p:txBody>
      </p:sp>
      <p:sp>
        <p:nvSpPr>
          <p:cNvPr id="45" name="object 45"/>
          <p:cNvSpPr txBox="1"/>
          <p:nvPr/>
        </p:nvSpPr>
        <p:spPr>
          <a:xfrm>
            <a:off x="5713729" y="5097779"/>
            <a:ext cx="10350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FFFFFF"/>
                </a:solidFill>
                <a:latin typeface="Arial"/>
                <a:cs typeface="Arial"/>
              </a:rPr>
              <a:t>5</a:t>
            </a:r>
            <a:endParaRPr sz="11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28320"/>
            <a:ext cx="4483735" cy="635000"/>
          </a:xfrm>
          <a:prstGeom prst="rect">
            <a:avLst/>
          </a:prstGeom>
        </p:spPr>
        <p:txBody>
          <a:bodyPr vert="horz" wrap="square" lIns="0" tIns="12700" rIns="0" bIns="0" rtlCol="0">
            <a:spAutoFit/>
          </a:bodyPr>
          <a:lstStyle/>
          <a:p>
            <a:pPr marL="12700">
              <a:lnSpc>
                <a:spcPct val="100000"/>
              </a:lnSpc>
              <a:spcBef>
                <a:spcPts val="100"/>
              </a:spcBef>
            </a:pPr>
            <a:r>
              <a:rPr sz="4000" b="1" i="1" dirty="0">
                <a:latin typeface="Times New Roman"/>
                <a:cs typeface="Times New Roman"/>
              </a:rPr>
              <a:t>Uptake of</a:t>
            </a:r>
            <a:r>
              <a:rPr sz="4000" b="1" i="1" spc="-80" dirty="0">
                <a:latin typeface="Times New Roman"/>
                <a:cs typeface="Times New Roman"/>
              </a:rPr>
              <a:t> </a:t>
            </a:r>
            <a:r>
              <a:rPr sz="4000" b="1" i="1" spc="-5" dirty="0">
                <a:latin typeface="Times New Roman"/>
                <a:cs typeface="Times New Roman"/>
              </a:rPr>
              <a:t>cholesterol</a:t>
            </a:r>
            <a:endParaRPr sz="4000">
              <a:latin typeface="Times New Roman"/>
              <a:cs typeface="Times New Roman"/>
            </a:endParaRPr>
          </a:p>
        </p:txBody>
      </p:sp>
      <p:sp>
        <p:nvSpPr>
          <p:cNvPr id="3" name="object 3"/>
          <p:cNvSpPr txBox="1"/>
          <p:nvPr/>
        </p:nvSpPr>
        <p:spPr>
          <a:xfrm>
            <a:off x="535940" y="1633220"/>
            <a:ext cx="4505960" cy="452120"/>
          </a:xfrm>
          <a:prstGeom prst="rect">
            <a:avLst/>
          </a:prstGeom>
        </p:spPr>
        <p:txBody>
          <a:bodyPr vert="horz" wrap="square" lIns="0" tIns="12700" rIns="0" bIns="0" rtlCol="0">
            <a:spAutoFit/>
          </a:bodyPr>
          <a:lstStyle/>
          <a:p>
            <a:pPr marL="12700">
              <a:lnSpc>
                <a:spcPct val="100000"/>
              </a:lnSpc>
              <a:spcBef>
                <a:spcPts val="100"/>
              </a:spcBef>
              <a:buFont typeface="Arial" pitchFamily="34" charset="0"/>
              <a:buChar char="•"/>
              <a:tabLst>
                <a:tab pos="820419" algn="l"/>
                <a:tab pos="2023745" algn="l"/>
              </a:tabLst>
            </a:pPr>
            <a:r>
              <a:rPr lang="en-US" sz="2800" spc="-5" dirty="0" smtClean="0">
                <a:latin typeface="Times New Roman"/>
                <a:cs typeface="Times New Roman"/>
              </a:rPr>
              <a:t> </a:t>
            </a:r>
            <a:r>
              <a:rPr sz="2800" spc="-5" smtClean="0">
                <a:latin typeface="Times New Roman"/>
                <a:cs typeface="Times New Roman"/>
              </a:rPr>
              <a:t>The</a:t>
            </a:r>
            <a:r>
              <a:rPr sz="2800" spc="-5" dirty="0">
                <a:latin typeface="Times New Roman"/>
                <a:cs typeface="Times New Roman"/>
              </a:rPr>
              <a:t>	uptake	</a:t>
            </a:r>
            <a:r>
              <a:rPr sz="2800">
                <a:latin typeface="Times New Roman"/>
                <a:cs typeface="Times New Roman"/>
              </a:rPr>
              <a:t>of </a:t>
            </a:r>
            <a:r>
              <a:rPr sz="2800" b="1" spc="-5" smtClean="0">
                <a:latin typeface="Times New Roman"/>
                <a:cs typeface="Times New Roman"/>
              </a:rPr>
              <a:t>cholestero</a:t>
            </a:r>
            <a:r>
              <a:rPr lang="en-US" sz="2800" b="1" spc="-5" dirty="0" smtClean="0">
                <a:latin typeface="Times New Roman"/>
                <a:cs typeface="Times New Roman"/>
              </a:rPr>
              <a:t>l</a:t>
            </a:r>
            <a:r>
              <a:rPr sz="2800" b="1" spc="-70" smtClean="0">
                <a:latin typeface="Times New Roman"/>
                <a:cs typeface="Times New Roman"/>
              </a:rPr>
              <a:t> </a:t>
            </a:r>
            <a:r>
              <a:rPr sz="2800" dirty="0">
                <a:latin typeface="Times New Roman"/>
                <a:cs typeface="Times New Roman"/>
              </a:rPr>
              <a:t>by</a:t>
            </a:r>
            <a:endParaRPr sz="2800">
              <a:latin typeface="Times New Roman"/>
              <a:cs typeface="Times New Roman"/>
            </a:endParaRPr>
          </a:p>
        </p:txBody>
      </p:sp>
      <p:sp>
        <p:nvSpPr>
          <p:cNvPr id="4" name="object 4"/>
          <p:cNvSpPr txBox="1"/>
          <p:nvPr/>
        </p:nvSpPr>
        <p:spPr>
          <a:xfrm>
            <a:off x="5274817" y="1633220"/>
            <a:ext cx="1693545" cy="452120"/>
          </a:xfrm>
          <a:prstGeom prst="rect">
            <a:avLst/>
          </a:prstGeom>
        </p:spPr>
        <p:txBody>
          <a:bodyPr vert="horz" wrap="square" lIns="0" tIns="12700" rIns="0" bIns="0" rtlCol="0">
            <a:spAutoFit/>
          </a:bodyPr>
          <a:lstStyle/>
          <a:p>
            <a:pPr marL="12700">
              <a:lnSpc>
                <a:spcPct val="100000"/>
              </a:lnSpc>
              <a:spcBef>
                <a:spcPts val="100"/>
              </a:spcBef>
            </a:pPr>
            <a:r>
              <a:rPr sz="2800" spc="-15" dirty="0">
                <a:latin typeface="Times New Roman"/>
                <a:cs typeface="Times New Roman"/>
              </a:rPr>
              <a:t>mammalian</a:t>
            </a:r>
            <a:endParaRPr sz="2800">
              <a:latin typeface="Times New Roman"/>
              <a:cs typeface="Times New Roman"/>
            </a:endParaRPr>
          </a:p>
        </p:txBody>
      </p:sp>
      <p:sp>
        <p:nvSpPr>
          <p:cNvPr id="5" name="object 5"/>
          <p:cNvSpPr txBox="1"/>
          <p:nvPr/>
        </p:nvSpPr>
        <p:spPr>
          <a:xfrm>
            <a:off x="7199675" y="1633220"/>
            <a:ext cx="1404620" cy="452120"/>
          </a:xfrm>
          <a:prstGeom prst="rect">
            <a:avLst/>
          </a:prstGeom>
        </p:spPr>
        <p:txBody>
          <a:bodyPr vert="horz" wrap="square" lIns="0" tIns="12700" rIns="0" bIns="0" rtlCol="0">
            <a:spAutoFit/>
          </a:bodyPr>
          <a:lstStyle/>
          <a:p>
            <a:pPr marL="12700">
              <a:lnSpc>
                <a:spcPct val="100000"/>
              </a:lnSpc>
              <a:spcBef>
                <a:spcPts val="100"/>
              </a:spcBef>
              <a:tabLst>
                <a:tab pos="918210" algn="l"/>
              </a:tabLst>
            </a:pPr>
            <a:r>
              <a:rPr sz="2800" spc="-5" dirty="0">
                <a:latin typeface="Times New Roman"/>
                <a:cs typeface="Times New Roman"/>
              </a:rPr>
              <a:t>c</a:t>
            </a:r>
            <a:r>
              <a:rPr sz="2800" spc="-15" dirty="0">
                <a:latin typeface="Times New Roman"/>
                <a:cs typeface="Times New Roman"/>
              </a:rPr>
              <a:t>e</a:t>
            </a:r>
            <a:r>
              <a:rPr sz="2800" dirty="0">
                <a:latin typeface="Times New Roman"/>
                <a:cs typeface="Times New Roman"/>
              </a:rPr>
              <a:t>lls	</a:t>
            </a:r>
            <a:r>
              <a:rPr sz="2800" spc="5" dirty="0">
                <a:latin typeface="Times New Roman"/>
                <a:cs typeface="Times New Roman"/>
              </a:rPr>
              <a:t>h</a:t>
            </a:r>
            <a:r>
              <a:rPr sz="2800" spc="-15" dirty="0">
                <a:latin typeface="Times New Roman"/>
                <a:cs typeface="Times New Roman"/>
              </a:rPr>
              <a:t>a</a:t>
            </a:r>
            <a:r>
              <a:rPr sz="2800" dirty="0">
                <a:latin typeface="Times New Roman"/>
                <a:cs typeface="Times New Roman"/>
              </a:rPr>
              <a:t>s</a:t>
            </a:r>
            <a:endParaRPr sz="2800">
              <a:latin typeface="Times New Roman"/>
              <a:cs typeface="Times New Roman"/>
            </a:endParaRPr>
          </a:p>
        </p:txBody>
      </p:sp>
      <p:sp>
        <p:nvSpPr>
          <p:cNvPr id="6" name="object 6"/>
          <p:cNvSpPr txBox="1"/>
          <p:nvPr/>
        </p:nvSpPr>
        <p:spPr>
          <a:xfrm>
            <a:off x="535940" y="2059940"/>
            <a:ext cx="4723765" cy="878840"/>
          </a:xfrm>
          <a:prstGeom prst="rect">
            <a:avLst/>
          </a:prstGeom>
        </p:spPr>
        <p:txBody>
          <a:bodyPr vert="horz" wrap="square" lIns="0" tIns="12700" rIns="0" bIns="0" rtlCol="0">
            <a:spAutoFit/>
          </a:bodyPr>
          <a:lstStyle/>
          <a:p>
            <a:pPr marL="12700" marR="5080">
              <a:lnSpc>
                <a:spcPct val="100000"/>
              </a:lnSpc>
              <a:spcBef>
                <a:spcPts val="100"/>
              </a:spcBef>
              <a:tabLst>
                <a:tab pos="1817370" algn="l"/>
                <a:tab pos="2514600" algn="l"/>
                <a:tab pos="3568700" algn="l"/>
              </a:tabLst>
            </a:pPr>
            <a:r>
              <a:rPr sz="2800" dirty="0">
                <a:latin typeface="Times New Roman"/>
                <a:cs typeface="Times New Roman"/>
              </a:rPr>
              <a:t>provided	a	</a:t>
            </a:r>
            <a:r>
              <a:rPr sz="2800" spc="-5" dirty="0">
                <a:latin typeface="Times New Roman"/>
                <a:cs typeface="Times New Roman"/>
              </a:rPr>
              <a:t>key	model  receptor-mediated </a:t>
            </a:r>
            <a:r>
              <a:rPr sz="2800">
                <a:latin typeface="Times New Roman"/>
                <a:cs typeface="Times New Roman"/>
              </a:rPr>
              <a:t>endocytosis</a:t>
            </a:r>
            <a:r>
              <a:rPr sz="2800" spc="-55" dirty="0">
                <a:latin typeface="Times New Roman"/>
                <a:cs typeface="Times New Roman"/>
              </a:rPr>
              <a:t> </a:t>
            </a:r>
            <a:r>
              <a:rPr sz="2800" spc="-5" dirty="0">
                <a:latin typeface="Times New Roman"/>
                <a:cs typeface="Times New Roman"/>
              </a:rPr>
              <a:t>at</a:t>
            </a:r>
            <a:endParaRPr sz="2800">
              <a:latin typeface="Times New Roman"/>
              <a:cs typeface="Times New Roman"/>
            </a:endParaRPr>
          </a:p>
        </p:txBody>
      </p:sp>
      <p:sp>
        <p:nvSpPr>
          <p:cNvPr id="7" name="object 7"/>
          <p:cNvSpPr txBox="1"/>
          <p:nvPr/>
        </p:nvSpPr>
        <p:spPr>
          <a:xfrm>
            <a:off x="5472881" y="2059940"/>
            <a:ext cx="3133725" cy="878840"/>
          </a:xfrm>
          <a:prstGeom prst="rect">
            <a:avLst/>
          </a:prstGeom>
        </p:spPr>
        <p:txBody>
          <a:bodyPr vert="horz" wrap="square" lIns="0" tIns="12700" rIns="0" bIns="0" rtlCol="0">
            <a:spAutoFit/>
          </a:bodyPr>
          <a:lstStyle/>
          <a:p>
            <a:pPr marL="12700" marR="5080" indent="46355">
              <a:lnSpc>
                <a:spcPct val="100000"/>
              </a:lnSpc>
              <a:spcBef>
                <a:spcPts val="100"/>
              </a:spcBef>
              <a:tabLst>
                <a:tab pos="685165" algn="l"/>
                <a:tab pos="1013460" algn="l"/>
                <a:tab pos="2341245" algn="l"/>
              </a:tabLst>
            </a:pPr>
            <a:r>
              <a:rPr sz="2800" spc="-5" dirty="0">
                <a:latin typeface="Times New Roman"/>
                <a:cs typeface="Times New Roman"/>
              </a:rPr>
              <a:t>for		understanding  </a:t>
            </a:r>
            <a:r>
              <a:rPr sz="2800" dirty="0">
                <a:latin typeface="Times New Roman"/>
                <a:cs typeface="Times New Roman"/>
              </a:rPr>
              <a:t>the	</a:t>
            </a:r>
            <a:r>
              <a:rPr sz="2800" spc="-20" dirty="0">
                <a:latin typeface="Times New Roman"/>
                <a:cs typeface="Times New Roman"/>
              </a:rPr>
              <a:t>m</a:t>
            </a:r>
            <a:r>
              <a:rPr sz="2800" dirty="0">
                <a:latin typeface="Times New Roman"/>
                <a:cs typeface="Times New Roman"/>
              </a:rPr>
              <a:t>ol</a:t>
            </a:r>
            <a:r>
              <a:rPr sz="2800" spc="-5" dirty="0">
                <a:latin typeface="Times New Roman"/>
                <a:cs typeface="Times New Roman"/>
              </a:rPr>
              <a:t>ecu</a:t>
            </a:r>
            <a:r>
              <a:rPr sz="2800" dirty="0">
                <a:latin typeface="Times New Roman"/>
                <a:cs typeface="Times New Roman"/>
              </a:rPr>
              <a:t>l</a:t>
            </a:r>
            <a:r>
              <a:rPr sz="2800" spc="-15" dirty="0">
                <a:latin typeface="Times New Roman"/>
                <a:cs typeface="Times New Roman"/>
              </a:rPr>
              <a:t>a</a:t>
            </a:r>
            <a:r>
              <a:rPr sz="2800" dirty="0">
                <a:latin typeface="Times New Roman"/>
                <a:cs typeface="Times New Roman"/>
              </a:rPr>
              <a:t>r	l</a:t>
            </a:r>
            <a:r>
              <a:rPr sz="2800" spc="-5" dirty="0">
                <a:latin typeface="Times New Roman"/>
                <a:cs typeface="Times New Roman"/>
              </a:rPr>
              <a:t>eve</a:t>
            </a:r>
            <a:r>
              <a:rPr sz="2800" dirty="0">
                <a:latin typeface="Times New Roman"/>
                <a:cs typeface="Times New Roman"/>
              </a:rPr>
              <a:t>l.</a:t>
            </a:r>
            <a:endParaRPr sz="2800">
              <a:latin typeface="Times New Roman"/>
              <a:cs typeface="Times New Roman"/>
            </a:endParaRPr>
          </a:p>
        </p:txBody>
      </p:sp>
      <p:sp>
        <p:nvSpPr>
          <p:cNvPr id="8" name="object 8"/>
          <p:cNvSpPr txBox="1"/>
          <p:nvPr/>
        </p:nvSpPr>
        <p:spPr>
          <a:xfrm>
            <a:off x="535940" y="2913379"/>
            <a:ext cx="8067675" cy="3100070"/>
          </a:xfrm>
          <a:prstGeom prst="rect">
            <a:avLst/>
          </a:prstGeom>
        </p:spPr>
        <p:txBody>
          <a:bodyPr vert="horz" wrap="square" lIns="0" tIns="12700" rIns="0" bIns="0" rtlCol="0">
            <a:spAutoFit/>
          </a:bodyPr>
          <a:lstStyle/>
          <a:p>
            <a:pPr marL="12700" marR="5080" algn="just">
              <a:lnSpc>
                <a:spcPct val="100000"/>
              </a:lnSpc>
              <a:spcBef>
                <a:spcPts val="100"/>
              </a:spcBef>
              <a:buFont typeface="Arial" pitchFamily="34" charset="0"/>
              <a:buChar char="•"/>
            </a:pPr>
            <a:r>
              <a:rPr lang="en-US" sz="2800" spc="-5" dirty="0" smtClean="0">
                <a:latin typeface="Times New Roman"/>
                <a:cs typeface="Times New Roman"/>
              </a:rPr>
              <a:t> </a:t>
            </a:r>
            <a:r>
              <a:rPr sz="2800" spc="-5" smtClean="0">
                <a:latin typeface="Times New Roman"/>
                <a:cs typeface="Times New Roman"/>
              </a:rPr>
              <a:t>Cholesterol </a:t>
            </a:r>
            <a:r>
              <a:rPr sz="2800" dirty="0">
                <a:latin typeface="Times New Roman"/>
                <a:cs typeface="Times New Roman"/>
              </a:rPr>
              <a:t>is </a:t>
            </a:r>
            <a:r>
              <a:rPr sz="2800" spc="-5" dirty="0">
                <a:latin typeface="Times New Roman"/>
                <a:cs typeface="Times New Roman"/>
              </a:rPr>
              <a:t>transported </a:t>
            </a:r>
            <a:r>
              <a:rPr sz="2800" dirty="0">
                <a:latin typeface="Times New Roman"/>
                <a:cs typeface="Times New Roman"/>
              </a:rPr>
              <a:t>through the </a:t>
            </a:r>
            <a:r>
              <a:rPr sz="2800" spc="-5" dirty="0">
                <a:latin typeface="Times New Roman"/>
                <a:cs typeface="Times New Roman"/>
              </a:rPr>
              <a:t>bloodstream </a:t>
            </a:r>
            <a:r>
              <a:rPr sz="2800" dirty="0">
                <a:latin typeface="Times New Roman"/>
                <a:cs typeface="Times New Roman"/>
              </a:rPr>
              <a:t>in  the </a:t>
            </a:r>
            <a:r>
              <a:rPr sz="2800" spc="-5" dirty="0">
                <a:latin typeface="Times New Roman"/>
                <a:cs typeface="Times New Roman"/>
              </a:rPr>
              <a:t>form </a:t>
            </a:r>
            <a:r>
              <a:rPr sz="2800" dirty="0">
                <a:latin typeface="Times New Roman"/>
                <a:cs typeface="Times New Roman"/>
              </a:rPr>
              <a:t>of lipoprotein </a:t>
            </a:r>
            <a:r>
              <a:rPr sz="2800" spc="-5" dirty="0">
                <a:latin typeface="Times New Roman"/>
                <a:cs typeface="Times New Roman"/>
              </a:rPr>
              <a:t>particles, </a:t>
            </a:r>
            <a:r>
              <a:rPr sz="2800" dirty="0">
                <a:latin typeface="Times New Roman"/>
                <a:cs typeface="Times New Roman"/>
              </a:rPr>
              <a:t>the </a:t>
            </a:r>
            <a:r>
              <a:rPr sz="2800" spc="-5" dirty="0">
                <a:latin typeface="Times New Roman"/>
                <a:cs typeface="Times New Roman"/>
              </a:rPr>
              <a:t>most </a:t>
            </a:r>
            <a:r>
              <a:rPr sz="2800" spc="-10" dirty="0">
                <a:latin typeface="Times New Roman"/>
                <a:cs typeface="Times New Roman"/>
              </a:rPr>
              <a:t>common </a:t>
            </a:r>
            <a:r>
              <a:rPr sz="2800" dirty="0">
                <a:latin typeface="Times New Roman"/>
                <a:cs typeface="Times New Roman"/>
              </a:rPr>
              <a:t>of  </a:t>
            </a:r>
            <a:r>
              <a:rPr sz="2800" spc="-5" dirty="0">
                <a:latin typeface="Times New Roman"/>
                <a:cs typeface="Times New Roman"/>
              </a:rPr>
              <a:t>which </a:t>
            </a:r>
            <a:r>
              <a:rPr sz="2800" dirty="0">
                <a:latin typeface="Times New Roman"/>
                <a:cs typeface="Times New Roman"/>
              </a:rPr>
              <a:t>is </a:t>
            </a:r>
            <a:r>
              <a:rPr sz="2800" spc="-5" dirty="0">
                <a:latin typeface="Times New Roman"/>
                <a:cs typeface="Times New Roman"/>
              </a:rPr>
              <a:t>called low-density lipoprotein, </a:t>
            </a:r>
            <a:r>
              <a:rPr sz="2800">
                <a:latin typeface="Times New Roman"/>
                <a:cs typeface="Times New Roman"/>
              </a:rPr>
              <a:t>or</a:t>
            </a:r>
            <a:r>
              <a:rPr sz="2800" spc="-15">
                <a:latin typeface="Times New Roman"/>
                <a:cs typeface="Times New Roman"/>
              </a:rPr>
              <a:t> </a:t>
            </a:r>
            <a:r>
              <a:rPr sz="2800" spc="-5" smtClean="0">
                <a:latin typeface="Times New Roman"/>
                <a:cs typeface="Times New Roman"/>
              </a:rPr>
              <a:t>LDL</a:t>
            </a:r>
            <a:r>
              <a:rPr lang="en-US" sz="2800" spc="-5" dirty="0" smtClean="0">
                <a:latin typeface="Times New Roman"/>
                <a:cs typeface="Times New Roman"/>
              </a:rPr>
              <a:t>.</a:t>
            </a:r>
            <a:endParaRPr sz="2800">
              <a:latin typeface="Times New Roman"/>
              <a:cs typeface="Times New Roman"/>
            </a:endParaRPr>
          </a:p>
          <a:p>
            <a:pPr marL="12700" marR="6985" algn="just">
              <a:lnSpc>
                <a:spcPct val="100000"/>
              </a:lnSpc>
              <a:spcBef>
                <a:spcPts val="690"/>
              </a:spcBef>
              <a:buFont typeface="Arial" pitchFamily="34" charset="0"/>
              <a:buChar char="•"/>
            </a:pPr>
            <a:r>
              <a:rPr lang="en-US" sz="2800" spc="-5" dirty="0" smtClean="0">
                <a:latin typeface="Times New Roman"/>
                <a:cs typeface="Times New Roman"/>
              </a:rPr>
              <a:t> </a:t>
            </a:r>
            <a:r>
              <a:rPr sz="2800" spc="-5" smtClean="0">
                <a:latin typeface="Times New Roman"/>
                <a:cs typeface="Times New Roman"/>
              </a:rPr>
              <a:t>The </a:t>
            </a:r>
            <a:r>
              <a:rPr sz="2800" spc="-5" dirty="0">
                <a:latin typeface="Times New Roman"/>
                <a:cs typeface="Times New Roman"/>
              </a:rPr>
              <a:t>uptake </a:t>
            </a:r>
            <a:r>
              <a:rPr sz="2800" dirty="0">
                <a:latin typeface="Times New Roman"/>
                <a:cs typeface="Times New Roman"/>
              </a:rPr>
              <a:t>of </a:t>
            </a:r>
            <a:r>
              <a:rPr sz="2800" spc="-10" dirty="0">
                <a:latin typeface="Times New Roman"/>
                <a:cs typeface="Times New Roman"/>
              </a:rPr>
              <a:t>LDL </a:t>
            </a:r>
            <a:r>
              <a:rPr sz="2800" dirty="0">
                <a:latin typeface="Times New Roman"/>
                <a:cs typeface="Times New Roman"/>
              </a:rPr>
              <a:t>by </a:t>
            </a:r>
            <a:r>
              <a:rPr sz="2800" spc="-10" dirty="0">
                <a:latin typeface="Times New Roman"/>
                <a:cs typeface="Times New Roman"/>
              </a:rPr>
              <a:t>mammalian </a:t>
            </a:r>
            <a:r>
              <a:rPr sz="2800" spc="-5" dirty="0">
                <a:latin typeface="Times New Roman"/>
                <a:cs typeface="Times New Roman"/>
              </a:rPr>
              <a:t>cells requires </a:t>
            </a:r>
            <a:r>
              <a:rPr sz="2800" dirty="0">
                <a:latin typeface="Times New Roman"/>
                <a:cs typeface="Times New Roman"/>
              </a:rPr>
              <a:t>the  binding of </a:t>
            </a:r>
            <a:r>
              <a:rPr sz="2800" spc="-10" dirty="0">
                <a:latin typeface="Times New Roman"/>
                <a:cs typeface="Times New Roman"/>
              </a:rPr>
              <a:t>LDL </a:t>
            </a:r>
            <a:r>
              <a:rPr sz="2800" dirty="0">
                <a:latin typeface="Times New Roman"/>
                <a:cs typeface="Times New Roman"/>
              </a:rPr>
              <a:t>to a </a:t>
            </a:r>
            <a:r>
              <a:rPr sz="2800" spc="-5" dirty="0">
                <a:latin typeface="Times New Roman"/>
                <a:cs typeface="Times New Roman"/>
              </a:rPr>
              <a:t>specific cell surface receptor that </a:t>
            </a:r>
            <a:r>
              <a:rPr sz="2800" dirty="0">
                <a:latin typeface="Times New Roman"/>
                <a:cs typeface="Times New Roman"/>
              </a:rPr>
              <a:t>is  </a:t>
            </a:r>
            <a:r>
              <a:rPr sz="2800" spc="-5" dirty="0">
                <a:latin typeface="Times New Roman"/>
                <a:cs typeface="Times New Roman"/>
              </a:rPr>
              <a:t>concentrated </a:t>
            </a:r>
            <a:r>
              <a:rPr sz="2800">
                <a:latin typeface="Times New Roman"/>
                <a:cs typeface="Times New Roman"/>
              </a:rPr>
              <a:t>in </a:t>
            </a:r>
            <a:r>
              <a:rPr sz="2800" spc="-5" smtClean="0">
                <a:latin typeface="Times New Roman"/>
                <a:cs typeface="Times New Roman"/>
              </a:rPr>
              <a:t>clathrin-coated </a:t>
            </a:r>
            <a:r>
              <a:rPr sz="2800" dirty="0">
                <a:latin typeface="Times New Roman"/>
                <a:cs typeface="Times New Roman"/>
              </a:rPr>
              <a:t>pits </a:t>
            </a:r>
            <a:r>
              <a:rPr sz="2800" spc="-5" dirty="0">
                <a:latin typeface="Times New Roman"/>
                <a:cs typeface="Times New Roman"/>
              </a:rPr>
              <a:t>and internalized </a:t>
            </a:r>
            <a:r>
              <a:rPr sz="2800" dirty="0">
                <a:latin typeface="Times New Roman"/>
                <a:cs typeface="Times New Roman"/>
              </a:rPr>
              <a:t>by  </a:t>
            </a:r>
            <a:r>
              <a:rPr sz="2800" spc="-5">
                <a:latin typeface="Times New Roman"/>
                <a:cs typeface="Times New Roman"/>
              </a:rPr>
              <a:t>endocytosis</a:t>
            </a:r>
            <a:r>
              <a:rPr sz="2800" spc="-5" dirty="0">
                <a:latin typeface="Times New Roman"/>
                <a:cs typeface="Times New Roman"/>
              </a:rPr>
              <a:t>.</a:t>
            </a:r>
            <a:endParaRPr sz="28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97840"/>
            <a:ext cx="6304280" cy="695960"/>
          </a:xfrm>
          <a:prstGeom prst="rect">
            <a:avLst/>
          </a:prstGeom>
        </p:spPr>
        <p:txBody>
          <a:bodyPr vert="horz" wrap="square" lIns="0" tIns="12700" rIns="0" bIns="0" rtlCol="0">
            <a:spAutoFit/>
          </a:bodyPr>
          <a:lstStyle/>
          <a:p>
            <a:pPr marL="12700">
              <a:lnSpc>
                <a:spcPct val="100000"/>
              </a:lnSpc>
              <a:spcBef>
                <a:spcPts val="100"/>
              </a:spcBef>
            </a:pPr>
            <a:r>
              <a:rPr sz="4400" spc="459" dirty="0"/>
              <a:t>What </a:t>
            </a:r>
            <a:r>
              <a:rPr sz="4400" spc="300" dirty="0"/>
              <a:t>is</a:t>
            </a:r>
            <a:r>
              <a:rPr sz="4400" spc="-760" dirty="0"/>
              <a:t> </a:t>
            </a:r>
            <a:r>
              <a:rPr sz="4400" spc="465"/>
              <a:t>phagocytosis</a:t>
            </a:r>
            <a:endParaRPr sz="4400"/>
          </a:p>
        </p:txBody>
      </p:sp>
      <p:sp>
        <p:nvSpPr>
          <p:cNvPr id="3" name="object 3"/>
          <p:cNvSpPr/>
          <p:nvPr/>
        </p:nvSpPr>
        <p:spPr>
          <a:xfrm>
            <a:off x="6553200" y="762000"/>
            <a:ext cx="225425" cy="36512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633220"/>
            <a:ext cx="7134859" cy="1122680"/>
          </a:xfrm>
          <a:prstGeom prst="rect">
            <a:avLst/>
          </a:prstGeom>
        </p:spPr>
        <p:txBody>
          <a:bodyPr vert="horz" wrap="square" lIns="0" tIns="12700" rIns="0" bIns="0" rtlCol="0">
            <a:spAutoFit/>
          </a:bodyPr>
          <a:lstStyle/>
          <a:p>
            <a:pPr marL="12700">
              <a:lnSpc>
                <a:spcPct val="100000"/>
              </a:lnSpc>
              <a:spcBef>
                <a:spcPts val="100"/>
              </a:spcBef>
            </a:pPr>
            <a:r>
              <a:rPr sz="3600" spc="-5" dirty="0">
                <a:latin typeface="Times New Roman"/>
                <a:cs typeface="Times New Roman"/>
              </a:rPr>
              <a:t>It </a:t>
            </a:r>
            <a:r>
              <a:rPr sz="3600" spc="-10" dirty="0">
                <a:latin typeface="Times New Roman"/>
                <a:cs typeface="Times New Roman"/>
              </a:rPr>
              <a:t>is </a:t>
            </a:r>
            <a:r>
              <a:rPr sz="3600" spc="-5" dirty="0">
                <a:latin typeface="Times New Roman"/>
                <a:cs typeface="Times New Roman"/>
              </a:rPr>
              <a:t>defined as </a:t>
            </a:r>
            <a:r>
              <a:rPr sz="3600" spc="-10" dirty="0">
                <a:latin typeface="Times New Roman"/>
                <a:cs typeface="Times New Roman"/>
              </a:rPr>
              <a:t>ingestion </a:t>
            </a:r>
            <a:r>
              <a:rPr sz="3600" dirty="0">
                <a:latin typeface="Times New Roman"/>
                <a:cs typeface="Times New Roman"/>
              </a:rPr>
              <a:t>of </a:t>
            </a:r>
            <a:r>
              <a:rPr sz="3600" spc="-5" dirty="0">
                <a:latin typeface="Times New Roman"/>
                <a:cs typeface="Times New Roman"/>
              </a:rPr>
              <a:t>particles</a:t>
            </a:r>
            <a:r>
              <a:rPr sz="3600" spc="-30" dirty="0">
                <a:latin typeface="Times New Roman"/>
                <a:cs typeface="Times New Roman"/>
              </a:rPr>
              <a:t> </a:t>
            </a:r>
            <a:r>
              <a:rPr sz="3600" dirty="0">
                <a:latin typeface="Times New Roman"/>
                <a:cs typeface="Times New Roman"/>
              </a:rPr>
              <a:t>of</a:t>
            </a:r>
            <a:endParaRPr sz="3600">
              <a:latin typeface="Times New Roman"/>
              <a:cs typeface="Times New Roman"/>
            </a:endParaRPr>
          </a:p>
          <a:p>
            <a:pPr marL="12700">
              <a:lnSpc>
                <a:spcPct val="100000"/>
              </a:lnSpc>
            </a:pPr>
            <a:r>
              <a:rPr sz="3600" spc="-5" dirty="0">
                <a:latin typeface="Times New Roman"/>
                <a:cs typeface="Times New Roman"/>
              </a:rPr>
              <a:t>&gt;0.5µm </a:t>
            </a:r>
            <a:r>
              <a:rPr sz="3600" dirty="0">
                <a:latin typeface="Times New Roman"/>
                <a:cs typeface="Times New Roman"/>
              </a:rPr>
              <a:t>by</a:t>
            </a:r>
            <a:r>
              <a:rPr sz="3600" spc="5" dirty="0">
                <a:latin typeface="Times New Roman"/>
                <a:cs typeface="Times New Roman"/>
              </a:rPr>
              <a:t> </a:t>
            </a:r>
            <a:r>
              <a:rPr sz="3600" spc="-10" dirty="0">
                <a:latin typeface="Times New Roman"/>
                <a:cs typeface="Times New Roman"/>
              </a:rPr>
              <a:t>cells.</a:t>
            </a:r>
            <a:endParaRPr sz="3600">
              <a:latin typeface="Times New Roman"/>
              <a:cs typeface="Times New Roman"/>
            </a:endParaRPr>
          </a:p>
        </p:txBody>
      </p:sp>
      <p:sp>
        <p:nvSpPr>
          <p:cNvPr id="5" name="object 5"/>
          <p:cNvSpPr/>
          <p:nvPr/>
        </p:nvSpPr>
        <p:spPr>
          <a:xfrm>
            <a:off x="2268220" y="2923539"/>
            <a:ext cx="4532630" cy="309753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381000"/>
            <a:ext cx="7552688" cy="5996513"/>
          </a:xfrm>
          <a:prstGeom prst="rect">
            <a:avLst/>
          </a:prstGeom>
        </p:spPr>
        <p:txBody>
          <a:bodyPr vert="horz" wrap="square" lIns="0" tIns="45720" rIns="0" bIns="0" rtlCol="0">
            <a:spAutoFit/>
          </a:bodyPr>
          <a:lstStyle/>
          <a:p>
            <a:pPr marL="12700" marR="5080" algn="just">
              <a:lnSpc>
                <a:spcPct val="150000"/>
              </a:lnSpc>
              <a:spcBef>
                <a:spcPts val="360"/>
              </a:spcBef>
              <a:buFont typeface="Arial" pitchFamily="34" charset="0"/>
              <a:buChar char="•"/>
            </a:pPr>
            <a:r>
              <a:rPr sz="2000" spc="-5">
                <a:latin typeface="Times New Roman"/>
                <a:cs typeface="Times New Roman"/>
              </a:rPr>
              <a:t>Phagocytosis</a:t>
            </a:r>
            <a:r>
              <a:rPr sz="2000" spc="-5" dirty="0">
                <a:latin typeface="Times New Roman"/>
                <a:cs typeface="Times New Roman"/>
              </a:rPr>
              <a:t> </a:t>
            </a:r>
            <a:r>
              <a:rPr sz="2000" dirty="0">
                <a:latin typeface="Times New Roman"/>
                <a:cs typeface="Times New Roman"/>
              </a:rPr>
              <a:t>is one type of </a:t>
            </a:r>
            <a:r>
              <a:rPr sz="2000">
                <a:latin typeface="Times New Roman"/>
                <a:cs typeface="Times New Roman"/>
              </a:rPr>
              <a:t>endocytosis</a:t>
            </a:r>
            <a:r>
              <a:rPr sz="2000" dirty="0">
                <a:latin typeface="Times New Roman"/>
                <a:cs typeface="Times New Roman"/>
              </a:rPr>
              <a:t> </a:t>
            </a:r>
            <a:r>
              <a:rPr sz="2000" spc="-5" dirty="0">
                <a:latin typeface="Times New Roman"/>
                <a:cs typeface="Times New Roman"/>
              </a:rPr>
              <a:t>that </a:t>
            </a:r>
            <a:r>
              <a:rPr sz="2000" dirty="0">
                <a:latin typeface="Times New Roman"/>
                <a:cs typeface="Times New Roman"/>
              </a:rPr>
              <a:t>occurs </a:t>
            </a:r>
            <a:r>
              <a:rPr sz="2000" spc="-10" dirty="0">
                <a:latin typeface="Times New Roman"/>
                <a:cs typeface="Times New Roman"/>
              </a:rPr>
              <a:t>when  </a:t>
            </a:r>
            <a:r>
              <a:rPr sz="2000" dirty="0">
                <a:latin typeface="Times New Roman"/>
                <a:cs typeface="Times New Roman"/>
              </a:rPr>
              <a:t>a </a:t>
            </a:r>
            <a:r>
              <a:rPr sz="2000" spc="-5" dirty="0">
                <a:latin typeface="Times New Roman"/>
                <a:cs typeface="Times New Roman"/>
              </a:rPr>
              <a:t>cell </a:t>
            </a:r>
            <a:r>
              <a:rPr sz="2000" dirty="0">
                <a:latin typeface="Times New Roman"/>
                <a:cs typeface="Times New Roman"/>
              </a:rPr>
              <a:t>uses </a:t>
            </a:r>
            <a:r>
              <a:rPr sz="2000" spc="-5" dirty="0">
                <a:latin typeface="Times New Roman"/>
                <a:cs typeface="Times New Roman"/>
              </a:rPr>
              <a:t>its </a:t>
            </a:r>
            <a:r>
              <a:rPr sz="2000" spc="-10" dirty="0">
                <a:latin typeface="Times New Roman"/>
                <a:cs typeface="Times New Roman"/>
              </a:rPr>
              <a:t>membrane </a:t>
            </a:r>
            <a:r>
              <a:rPr sz="2000" dirty="0">
                <a:latin typeface="Times New Roman"/>
                <a:cs typeface="Times New Roman"/>
              </a:rPr>
              <a:t>to </a:t>
            </a:r>
            <a:r>
              <a:rPr sz="2000">
                <a:latin typeface="Times New Roman"/>
                <a:cs typeface="Times New Roman"/>
              </a:rPr>
              <a:t>bring </a:t>
            </a:r>
            <a:r>
              <a:rPr sz="2000" smtClean="0">
                <a:latin typeface="Times New Roman"/>
                <a:cs typeface="Times New Roman"/>
              </a:rPr>
              <a:t>non</a:t>
            </a:r>
            <a:r>
              <a:rPr lang="en-US" sz="2000" dirty="0" smtClean="0">
                <a:latin typeface="Times New Roman"/>
                <a:cs typeface="Times New Roman"/>
              </a:rPr>
              <a:t> </a:t>
            </a:r>
            <a:r>
              <a:rPr sz="2000" smtClean="0">
                <a:latin typeface="Times New Roman"/>
                <a:cs typeface="Times New Roman"/>
              </a:rPr>
              <a:t>-</a:t>
            </a:r>
            <a:r>
              <a:rPr lang="en-US" sz="2000" dirty="0" smtClean="0">
                <a:latin typeface="Times New Roman"/>
                <a:cs typeface="Times New Roman"/>
              </a:rPr>
              <a:t> </a:t>
            </a:r>
            <a:r>
              <a:rPr sz="2000" smtClean="0">
                <a:latin typeface="Times New Roman"/>
                <a:cs typeface="Times New Roman"/>
              </a:rPr>
              <a:t>dissolved </a:t>
            </a:r>
            <a:r>
              <a:rPr sz="2000" spc="-5">
                <a:latin typeface="Times New Roman"/>
                <a:cs typeface="Times New Roman"/>
              </a:rPr>
              <a:t>particles </a:t>
            </a:r>
            <a:r>
              <a:rPr lang="en-US" sz="2000" spc="-5" dirty="0" smtClean="0">
                <a:latin typeface="Times New Roman"/>
                <a:cs typeface="Times New Roman"/>
              </a:rPr>
              <a:t>or</a:t>
            </a:r>
            <a:r>
              <a:rPr sz="2000" spc="-5" smtClean="0">
                <a:latin typeface="Times New Roman"/>
                <a:cs typeface="Times New Roman"/>
              </a:rPr>
              <a:t> </a:t>
            </a:r>
            <a:r>
              <a:rPr sz="2000" dirty="0">
                <a:latin typeface="Times New Roman"/>
                <a:cs typeface="Times New Roman"/>
              </a:rPr>
              <a:t>solid </a:t>
            </a:r>
            <a:r>
              <a:rPr sz="2000" spc="-5" dirty="0">
                <a:latin typeface="Times New Roman"/>
                <a:cs typeface="Times New Roman"/>
              </a:rPr>
              <a:t>particles into </a:t>
            </a:r>
            <a:r>
              <a:rPr sz="2000" dirty="0">
                <a:latin typeface="Times New Roman"/>
                <a:cs typeface="Times New Roman"/>
              </a:rPr>
              <a:t>its </a:t>
            </a:r>
            <a:r>
              <a:rPr sz="2000" spc="-5" dirty="0">
                <a:latin typeface="Times New Roman"/>
                <a:cs typeface="Times New Roman"/>
              </a:rPr>
              <a:t>cytoplasm</a:t>
            </a:r>
            <a:r>
              <a:rPr sz="2000" spc="-5">
                <a:latin typeface="Times New Roman"/>
                <a:cs typeface="Times New Roman"/>
              </a:rPr>
              <a:t>. </a:t>
            </a:r>
            <a:endParaRPr lang="en-US" sz="2000" spc="-5" dirty="0" smtClean="0">
              <a:latin typeface="Times New Roman"/>
              <a:cs typeface="Times New Roman"/>
            </a:endParaRPr>
          </a:p>
          <a:p>
            <a:pPr marL="12700" marR="5080" algn="just">
              <a:lnSpc>
                <a:spcPct val="150000"/>
              </a:lnSpc>
              <a:spcBef>
                <a:spcPts val="360"/>
              </a:spcBef>
              <a:buFont typeface="Arial" pitchFamily="34" charset="0"/>
              <a:buChar char="•"/>
            </a:pPr>
            <a:r>
              <a:rPr sz="2000" smtClean="0">
                <a:latin typeface="Times New Roman"/>
                <a:cs typeface="Times New Roman"/>
              </a:rPr>
              <a:t>In </a:t>
            </a:r>
            <a:r>
              <a:rPr sz="2000" spc="-5">
                <a:latin typeface="Times New Roman"/>
                <a:cs typeface="Times New Roman"/>
              </a:rPr>
              <a:t>phagocytosis</a:t>
            </a:r>
            <a:r>
              <a:rPr sz="2000" spc="-5" dirty="0">
                <a:latin typeface="Times New Roman"/>
                <a:cs typeface="Times New Roman"/>
              </a:rPr>
              <a:t>, </a:t>
            </a:r>
            <a:r>
              <a:rPr sz="2000" dirty="0">
                <a:latin typeface="Times New Roman"/>
                <a:cs typeface="Times New Roman"/>
              </a:rPr>
              <a:t>the </a:t>
            </a:r>
            <a:r>
              <a:rPr sz="2000" spc="-5" dirty="0">
                <a:latin typeface="Times New Roman"/>
                <a:cs typeface="Times New Roman"/>
              </a:rPr>
              <a:t>cell  extends finger-like projections </a:t>
            </a:r>
            <a:r>
              <a:rPr sz="2000" dirty="0">
                <a:latin typeface="Times New Roman"/>
                <a:cs typeface="Times New Roman"/>
              </a:rPr>
              <a:t>of its </a:t>
            </a:r>
            <a:r>
              <a:rPr sz="2000" spc="-5" dirty="0">
                <a:latin typeface="Times New Roman"/>
                <a:cs typeface="Times New Roman"/>
              </a:rPr>
              <a:t>cell </a:t>
            </a:r>
            <a:r>
              <a:rPr sz="2000" spc="-10" dirty="0">
                <a:latin typeface="Times New Roman"/>
                <a:cs typeface="Times New Roman"/>
              </a:rPr>
              <a:t>membrane,  </a:t>
            </a:r>
            <a:r>
              <a:rPr sz="2000" spc="-5" dirty="0">
                <a:latin typeface="Times New Roman"/>
                <a:cs typeface="Times New Roman"/>
              </a:rPr>
              <a:t>called pseudopods, around </a:t>
            </a:r>
            <a:r>
              <a:rPr sz="2000" dirty="0">
                <a:latin typeface="Times New Roman"/>
                <a:cs typeface="Times New Roman"/>
              </a:rPr>
              <a:t>a </a:t>
            </a:r>
            <a:r>
              <a:rPr sz="2000" spc="-5" dirty="0">
                <a:latin typeface="Times New Roman"/>
                <a:cs typeface="Times New Roman"/>
              </a:rPr>
              <a:t>piece </a:t>
            </a:r>
            <a:r>
              <a:rPr sz="2000" dirty="0">
                <a:latin typeface="Times New Roman"/>
                <a:cs typeface="Times New Roman"/>
              </a:rPr>
              <a:t>of </a:t>
            </a:r>
            <a:r>
              <a:rPr sz="2000" spc="-5" dirty="0">
                <a:latin typeface="Times New Roman"/>
                <a:cs typeface="Times New Roman"/>
              </a:rPr>
              <a:t>solid </a:t>
            </a:r>
            <a:r>
              <a:rPr sz="2000" spc="-10" dirty="0">
                <a:latin typeface="Times New Roman"/>
                <a:cs typeface="Times New Roman"/>
              </a:rPr>
              <a:t>material  </a:t>
            </a:r>
            <a:r>
              <a:rPr sz="2000" dirty="0">
                <a:latin typeface="Times New Roman"/>
                <a:cs typeface="Times New Roman"/>
              </a:rPr>
              <a:t>outside of the</a:t>
            </a:r>
            <a:r>
              <a:rPr sz="2000" spc="-20" dirty="0">
                <a:latin typeface="Times New Roman"/>
                <a:cs typeface="Times New Roman"/>
              </a:rPr>
              <a:t> </a:t>
            </a:r>
            <a:r>
              <a:rPr sz="2000" spc="-5" dirty="0">
                <a:latin typeface="Times New Roman"/>
                <a:cs typeface="Times New Roman"/>
              </a:rPr>
              <a:t>cell.</a:t>
            </a:r>
            <a:endParaRPr sz="2000">
              <a:latin typeface="Times New Roman"/>
              <a:cs typeface="Times New Roman"/>
            </a:endParaRPr>
          </a:p>
          <a:p>
            <a:pPr marL="12700" marR="5715" algn="just">
              <a:lnSpc>
                <a:spcPct val="150000"/>
              </a:lnSpc>
              <a:spcBef>
                <a:spcPts val="705"/>
              </a:spcBef>
              <a:buFont typeface="Arial" pitchFamily="34" charset="0"/>
              <a:buChar char="•"/>
            </a:pPr>
            <a:r>
              <a:rPr sz="2000" spc="-5" dirty="0">
                <a:latin typeface="Times New Roman"/>
                <a:cs typeface="Times New Roman"/>
              </a:rPr>
              <a:t>The </a:t>
            </a:r>
            <a:r>
              <a:rPr sz="2000" dirty="0">
                <a:latin typeface="Times New Roman"/>
                <a:cs typeface="Times New Roman"/>
              </a:rPr>
              <a:t>pseudopods that surround the solid </a:t>
            </a:r>
            <a:r>
              <a:rPr sz="2000" spc="-5" dirty="0">
                <a:latin typeface="Times New Roman"/>
                <a:cs typeface="Times New Roman"/>
              </a:rPr>
              <a:t>object eventually  </a:t>
            </a:r>
            <a:r>
              <a:rPr sz="2000" dirty="0">
                <a:latin typeface="Times New Roman"/>
                <a:cs typeface="Times New Roman"/>
              </a:rPr>
              <a:t>join to form a </a:t>
            </a:r>
            <a:r>
              <a:rPr sz="2000" spc="-5" dirty="0">
                <a:latin typeface="Times New Roman"/>
                <a:cs typeface="Times New Roman"/>
              </a:rPr>
              <a:t>vacuole with </a:t>
            </a:r>
            <a:r>
              <a:rPr sz="2000" dirty="0">
                <a:latin typeface="Times New Roman"/>
                <a:cs typeface="Times New Roman"/>
              </a:rPr>
              <a:t>in the </a:t>
            </a:r>
            <a:r>
              <a:rPr sz="2000" spc="-5" dirty="0">
                <a:latin typeface="Times New Roman"/>
                <a:cs typeface="Times New Roman"/>
              </a:rPr>
              <a:t>cells cytoplasm</a:t>
            </a:r>
            <a:r>
              <a:rPr sz="2000" spc="-5">
                <a:latin typeface="Times New Roman"/>
                <a:cs typeface="Times New Roman"/>
              </a:rPr>
              <a:t>. </a:t>
            </a:r>
            <a:endParaRPr lang="en-US" sz="2000" spc="-5" dirty="0" smtClean="0">
              <a:latin typeface="Times New Roman"/>
              <a:cs typeface="Times New Roman"/>
            </a:endParaRPr>
          </a:p>
          <a:p>
            <a:pPr marL="12700" marR="5715" algn="just">
              <a:lnSpc>
                <a:spcPct val="150000"/>
              </a:lnSpc>
              <a:spcBef>
                <a:spcPts val="705"/>
              </a:spcBef>
              <a:buFont typeface="Arial" pitchFamily="34" charset="0"/>
              <a:buChar char="•"/>
            </a:pPr>
            <a:r>
              <a:rPr sz="2000" spc="-5" smtClean="0">
                <a:latin typeface="Times New Roman"/>
                <a:cs typeface="Times New Roman"/>
              </a:rPr>
              <a:t>The  </a:t>
            </a:r>
            <a:r>
              <a:rPr sz="2000" spc="-5" dirty="0">
                <a:latin typeface="Times New Roman"/>
                <a:cs typeface="Times New Roman"/>
              </a:rPr>
              <a:t>cell </a:t>
            </a:r>
            <a:r>
              <a:rPr sz="2000" dirty="0">
                <a:latin typeface="Times New Roman"/>
                <a:cs typeface="Times New Roman"/>
              </a:rPr>
              <a:t>then </a:t>
            </a:r>
            <a:r>
              <a:rPr sz="2000" spc="-5" dirty="0">
                <a:latin typeface="Times New Roman"/>
                <a:cs typeface="Times New Roman"/>
              </a:rPr>
              <a:t>releases </a:t>
            </a:r>
            <a:r>
              <a:rPr sz="2000" spc="-10" dirty="0">
                <a:latin typeface="Times New Roman"/>
                <a:cs typeface="Times New Roman"/>
              </a:rPr>
              <a:t>chemicals </a:t>
            </a:r>
            <a:r>
              <a:rPr sz="2000" dirty="0">
                <a:latin typeface="Times New Roman"/>
                <a:cs typeface="Times New Roman"/>
              </a:rPr>
              <a:t>into the </a:t>
            </a:r>
            <a:r>
              <a:rPr sz="2000" spc="-5" dirty="0">
                <a:latin typeface="Times New Roman"/>
                <a:cs typeface="Times New Roman"/>
              </a:rPr>
              <a:t>vacuole</a:t>
            </a:r>
            <a:r>
              <a:rPr sz="2000" spc="-5">
                <a:latin typeface="Times New Roman"/>
                <a:cs typeface="Times New Roman"/>
              </a:rPr>
              <a:t>. </a:t>
            </a:r>
            <a:endParaRPr lang="en-US" sz="2000" spc="-5" dirty="0" smtClean="0">
              <a:latin typeface="Times New Roman"/>
              <a:cs typeface="Times New Roman"/>
            </a:endParaRPr>
          </a:p>
          <a:p>
            <a:pPr marL="12700" marR="5715" algn="just">
              <a:lnSpc>
                <a:spcPct val="150000"/>
              </a:lnSpc>
              <a:spcBef>
                <a:spcPts val="705"/>
              </a:spcBef>
              <a:buFont typeface="Arial" pitchFamily="34" charset="0"/>
              <a:buChar char="•"/>
            </a:pPr>
            <a:r>
              <a:rPr sz="2000" spc="-5" smtClean="0">
                <a:latin typeface="Times New Roman"/>
                <a:cs typeface="Times New Roman"/>
              </a:rPr>
              <a:t>The  </a:t>
            </a:r>
            <a:r>
              <a:rPr sz="2000" spc="-10" dirty="0">
                <a:latin typeface="Times New Roman"/>
                <a:cs typeface="Times New Roman"/>
              </a:rPr>
              <a:t>chemicals </a:t>
            </a:r>
            <a:r>
              <a:rPr sz="2000" dirty="0">
                <a:latin typeface="Times New Roman"/>
                <a:cs typeface="Times New Roman"/>
              </a:rPr>
              <a:t>digest </a:t>
            </a:r>
            <a:r>
              <a:rPr sz="2000" spc="-5" dirty="0">
                <a:latin typeface="Times New Roman"/>
                <a:cs typeface="Times New Roman"/>
              </a:rPr>
              <a:t>the </a:t>
            </a:r>
            <a:r>
              <a:rPr sz="2000" dirty="0">
                <a:latin typeface="Times New Roman"/>
                <a:cs typeface="Times New Roman"/>
              </a:rPr>
              <a:t>solid </a:t>
            </a:r>
            <a:r>
              <a:rPr sz="2000" spc="-5" dirty="0">
                <a:latin typeface="Times New Roman"/>
                <a:cs typeface="Times New Roman"/>
              </a:rPr>
              <a:t>particle </a:t>
            </a:r>
            <a:r>
              <a:rPr sz="2000" dirty="0">
                <a:latin typeface="Times New Roman"/>
                <a:cs typeface="Times New Roman"/>
              </a:rPr>
              <a:t>into </a:t>
            </a:r>
            <a:r>
              <a:rPr sz="2000" spc="-5" dirty="0">
                <a:latin typeface="Times New Roman"/>
                <a:cs typeface="Times New Roman"/>
              </a:rPr>
              <a:t>smaller particles  </a:t>
            </a:r>
            <a:r>
              <a:rPr sz="2000" dirty="0">
                <a:latin typeface="Times New Roman"/>
                <a:cs typeface="Times New Roman"/>
              </a:rPr>
              <a:t>that </a:t>
            </a:r>
            <a:r>
              <a:rPr sz="2000" spc="-15" dirty="0">
                <a:latin typeface="Times New Roman"/>
                <a:cs typeface="Times New Roman"/>
              </a:rPr>
              <a:t>may</a:t>
            </a:r>
            <a:r>
              <a:rPr sz="2000" spc="670" dirty="0">
                <a:latin typeface="Times New Roman"/>
                <a:cs typeface="Times New Roman"/>
              </a:rPr>
              <a:t> </a:t>
            </a:r>
            <a:r>
              <a:rPr sz="2000" dirty="0">
                <a:latin typeface="Times New Roman"/>
                <a:cs typeface="Times New Roman"/>
              </a:rPr>
              <a:t>be used </a:t>
            </a:r>
            <a:r>
              <a:rPr sz="2000" spc="-5" dirty="0">
                <a:latin typeface="Times New Roman"/>
                <a:cs typeface="Times New Roman"/>
              </a:rPr>
              <a:t>for energy </a:t>
            </a:r>
            <a:r>
              <a:rPr sz="2000" dirty="0">
                <a:latin typeface="Times New Roman"/>
                <a:cs typeface="Times New Roman"/>
              </a:rPr>
              <a:t>or building</a:t>
            </a:r>
            <a:r>
              <a:rPr sz="2000" spc="535" dirty="0">
                <a:latin typeface="Times New Roman"/>
                <a:cs typeface="Times New Roman"/>
              </a:rPr>
              <a:t> </a:t>
            </a:r>
            <a:r>
              <a:rPr sz="2000" spc="-10" dirty="0">
                <a:latin typeface="Times New Roman"/>
                <a:cs typeface="Times New Roman"/>
              </a:rPr>
              <a:t>material</a:t>
            </a:r>
            <a:r>
              <a:rPr sz="2000" spc="-10">
                <a:latin typeface="Times New Roman"/>
                <a:cs typeface="Times New Roman"/>
              </a:rPr>
              <a:t>.  </a:t>
            </a:r>
            <a:endParaRPr lang="en-US" sz="2000" spc="-10" dirty="0" smtClean="0">
              <a:latin typeface="Times New Roman"/>
              <a:cs typeface="Times New Roman"/>
            </a:endParaRPr>
          </a:p>
          <a:p>
            <a:pPr marL="12700" marR="5715" algn="just">
              <a:lnSpc>
                <a:spcPct val="150000"/>
              </a:lnSpc>
              <a:spcBef>
                <a:spcPts val="705"/>
              </a:spcBef>
              <a:buFont typeface="Arial" pitchFamily="34" charset="0"/>
              <a:buChar char="•"/>
            </a:pPr>
            <a:r>
              <a:rPr sz="2000" spc="-5" smtClean="0">
                <a:latin typeface="Times New Roman"/>
                <a:cs typeface="Times New Roman"/>
              </a:rPr>
              <a:t>Phagocytosis </a:t>
            </a:r>
            <a:r>
              <a:rPr sz="2000" dirty="0">
                <a:latin typeface="Times New Roman"/>
                <a:cs typeface="Times New Roman"/>
              </a:rPr>
              <a:t>is </a:t>
            </a:r>
            <a:r>
              <a:rPr sz="2000" spc="-5" dirty="0">
                <a:latin typeface="Times New Roman"/>
                <a:cs typeface="Times New Roman"/>
              </a:rPr>
              <a:t>also often called </a:t>
            </a:r>
            <a:r>
              <a:rPr sz="2000" b="1" i="1" spc="-5" dirty="0">
                <a:latin typeface="Times New Roman"/>
                <a:cs typeface="Times New Roman"/>
              </a:rPr>
              <a:t>“cell</a:t>
            </a:r>
            <a:r>
              <a:rPr sz="2000" b="1" i="1" dirty="0">
                <a:latin typeface="Times New Roman"/>
                <a:cs typeface="Times New Roman"/>
              </a:rPr>
              <a:t> </a:t>
            </a:r>
            <a:r>
              <a:rPr sz="2000" b="1" i="1" spc="-5" dirty="0">
                <a:latin typeface="Times New Roman"/>
                <a:cs typeface="Times New Roman"/>
              </a:rPr>
              <a:t>eating”.</a:t>
            </a:r>
            <a:endParaRPr sz="20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524000"/>
            <a:ext cx="7755891" cy="4968027"/>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3600" spc="-10" dirty="0">
                <a:latin typeface="Times New Roman"/>
                <a:cs typeface="Times New Roman"/>
              </a:rPr>
              <a:t>Ellie </a:t>
            </a:r>
            <a:r>
              <a:rPr sz="3600" spc="5" dirty="0">
                <a:latin typeface="Times New Roman"/>
                <a:cs typeface="Times New Roman"/>
              </a:rPr>
              <a:t>Ilya </a:t>
            </a:r>
            <a:r>
              <a:rPr sz="3600" spc="-5" dirty="0">
                <a:latin typeface="Times New Roman"/>
                <a:cs typeface="Times New Roman"/>
              </a:rPr>
              <a:t>Metchnikoff discovered it </a:t>
            </a:r>
            <a:r>
              <a:rPr sz="3600" spc="-10" dirty="0">
                <a:latin typeface="Times New Roman"/>
                <a:cs typeface="Times New Roman"/>
              </a:rPr>
              <a:t>in  </a:t>
            </a:r>
            <a:r>
              <a:rPr sz="3600" dirty="0">
                <a:latin typeface="Times New Roman"/>
                <a:cs typeface="Times New Roman"/>
              </a:rPr>
              <a:t>1882.</a:t>
            </a:r>
            <a:endParaRPr sz="3600">
              <a:latin typeface="Times New Roman"/>
              <a:cs typeface="Times New Roman"/>
            </a:endParaRPr>
          </a:p>
          <a:p>
            <a:pPr>
              <a:lnSpc>
                <a:spcPct val="100000"/>
              </a:lnSpc>
              <a:spcBef>
                <a:spcPts val="25"/>
              </a:spcBef>
              <a:buFont typeface="Times New Roman"/>
              <a:buChar char="•"/>
            </a:pPr>
            <a:endParaRPr sz="5300">
              <a:latin typeface="Times New Roman"/>
              <a:cs typeface="Times New Roman"/>
            </a:endParaRPr>
          </a:p>
          <a:p>
            <a:pPr marL="355600" marR="229235" indent="-342900">
              <a:lnSpc>
                <a:spcPct val="100000"/>
              </a:lnSpc>
              <a:buChar char="•"/>
              <a:tabLst>
                <a:tab pos="354965" algn="l"/>
                <a:tab pos="355600" algn="l"/>
              </a:tabLst>
            </a:pPr>
            <a:r>
              <a:rPr sz="3600" spc="-5" dirty="0">
                <a:latin typeface="Times New Roman"/>
                <a:cs typeface="Times New Roman"/>
              </a:rPr>
              <a:t>Received Nobel prize for </a:t>
            </a:r>
            <a:r>
              <a:rPr sz="3600" spc="-10" dirty="0">
                <a:latin typeface="Times New Roman"/>
                <a:cs typeface="Times New Roman"/>
              </a:rPr>
              <a:t>the same</a:t>
            </a:r>
            <a:r>
              <a:rPr sz="3600" spc="-95" dirty="0">
                <a:latin typeface="Times New Roman"/>
                <a:cs typeface="Times New Roman"/>
              </a:rPr>
              <a:t> </a:t>
            </a:r>
            <a:r>
              <a:rPr sz="3600" spc="-10" dirty="0">
                <a:latin typeface="Times New Roman"/>
                <a:cs typeface="Times New Roman"/>
              </a:rPr>
              <a:t>in  </a:t>
            </a:r>
            <a:r>
              <a:rPr sz="3600" dirty="0">
                <a:latin typeface="Times New Roman"/>
                <a:cs typeface="Times New Roman"/>
              </a:rPr>
              <a:t>1906</a:t>
            </a:r>
            <a:endParaRPr sz="3600">
              <a:latin typeface="Times New Roman"/>
              <a:cs typeface="Times New Roman"/>
            </a:endParaRPr>
          </a:p>
          <a:p>
            <a:pPr>
              <a:lnSpc>
                <a:spcPct val="100000"/>
              </a:lnSpc>
              <a:spcBef>
                <a:spcPts val="25"/>
              </a:spcBef>
              <a:buFont typeface="Times New Roman"/>
              <a:buChar char="•"/>
            </a:pPr>
            <a:endParaRPr sz="5300">
              <a:latin typeface="Times New Roman"/>
              <a:cs typeface="Times New Roman"/>
            </a:endParaRPr>
          </a:p>
          <a:p>
            <a:pPr marL="355600" marR="234315" indent="-342900">
              <a:lnSpc>
                <a:spcPct val="100000"/>
              </a:lnSpc>
              <a:buChar char="•"/>
              <a:tabLst>
                <a:tab pos="354965" algn="l"/>
                <a:tab pos="355600" algn="l"/>
                <a:tab pos="1368425" algn="l"/>
                <a:tab pos="4297680" algn="l"/>
              </a:tabLst>
            </a:pPr>
            <a:r>
              <a:rPr sz="3600" spc="-5" dirty="0">
                <a:latin typeface="Times New Roman"/>
                <a:cs typeface="Times New Roman"/>
              </a:rPr>
              <a:t>Carl	Fredrich</a:t>
            </a:r>
            <a:r>
              <a:rPr sz="3600" spc="15" dirty="0">
                <a:latin typeface="Times New Roman"/>
                <a:cs typeface="Times New Roman"/>
              </a:rPr>
              <a:t> </a:t>
            </a:r>
            <a:r>
              <a:rPr sz="3600" spc="-10" dirty="0">
                <a:latin typeface="Times New Roman"/>
                <a:cs typeface="Times New Roman"/>
              </a:rPr>
              <a:t>Claus	</a:t>
            </a:r>
            <a:r>
              <a:rPr sz="3600" spc="-5" dirty="0">
                <a:latin typeface="Times New Roman"/>
                <a:cs typeface="Times New Roman"/>
              </a:rPr>
              <a:t>coined the</a:t>
            </a:r>
            <a:r>
              <a:rPr sz="3600" spc="-85" dirty="0">
                <a:latin typeface="Times New Roman"/>
                <a:cs typeface="Times New Roman"/>
              </a:rPr>
              <a:t> </a:t>
            </a:r>
            <a:r>
              <a:rPr sz="3600" spc="-5" dirty="0">
                <a:latin typeface="Times New Roman"/>
                <a:cs typeface="Times New Roman"/>
              </a:rPr>
              <a:t>term  </a:t>
            </a:r>
            <a:r>
              <a:rPr sz="3600" spc="-5">
                <a:latin typeface="Times New Roman"/>
                <a:cs typeface="Times New Roman"/>
              </a:rPr>
              <a:t>Phagocytosis</a:t>
            </a:r>
            <a:r>
              <a:rPr sz="3600" spc="-5" dirty="0">
                <a:latin typeface="Times New Roman"/>
                <a:cs typeface="Times New Roman"/>
              </a:rPr>
              <a:t>.</a:t>
            </a:r>
            <a:endParaRPr sz="3600">
              <a:latin typeface="Times New Roman"/>
              <a:cs typeface="Times New Roman"/>
            </a:endParaRPr>
          </a:p>
        </p:txBody>
      </p:sp>
      <p:sp>
        <p:nvSpPr>
          <p:cNvPr id="3" name="object 2"/>
          <p:cNvSpPr txBox="1">
            <a:spLocks/>
          </p:cNvSpPr>
          <p:nvPr/>
        </p:nvSpPr>
        <p:spPr>
          <a:xfrm>
            <a:off x="1066800" y="457200"/>
            <a:ext cx="7768591" cy="56682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600" b="0" i="0" u="none" strike="noStrike" kern="1200" cap="none" spc="-25"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Who </a:t>
            </a:r>
            <a:r>
              <a:rPr kumimoji="0" lang="en-US" sz="3600" b="0" i="0" u="none" strike="noStrike" kern="1200" cap="none" spc="33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discovered</a:t>
            </a:r>
            <a:r>
              <a:rPr kumimoji="0" lang="en-US" sz="3600" b="0" i="0" u="none" strike="noStrike" kern="1200" cap="none" spc="-254"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en-US" sz="3600" b="0" i="0" u="none" strike="noStrike" kern="1200" cap="none" spc="38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phagocytosis ?</a:t>
            </a:r>
            <a:endParaRPr kumimoji="0" lang="en-US" sz="3600" b="0" i="0" u="none" strike="noStrike" kern="1200" cap="none" spc="38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590" y="797559"/>
            <a:ext cx="7727950" cy="513080"/>
          </a:xfrm>
          <a:prstGeom prst="rect">
            <a:avLst/>
          </a:prstGeom>
        </p:spPr>
        <p:txBody>
          <a:bodyPr vert="horz" wrap="square" lIns="0" tIns="12700" rIns="0" bIns="0" rtlCol="0">
            <a:spAutoFit/>
          </a:bodyPr>
          <a:lstStyle/>
          <a:p>
            <a:pPr marL="12700">
              <a:lnSpc>
                <a:spcPct val="100000"/>
              </a:lnSpc>
              <a:spcBef>
                <a:spcPts val="100"/>
              </a:spcBef>
            </a:pPr>
            <a:r>
              <a:rPr sz="3200" spc="-5" dirty="0">
                <a:latin typeface="Times New Roman"/>
                <a:cs typeface="Times New Roman"/>
              </a:rPr>
              <a:t>Solid material is </a:t>
            </a:r>
            <a:r>
              <a:rPr sz="3200" dirty="0">
                <a:latin typeface="Times New Roman"/>
                <a:cs typeface="Times New Roman"/>
              </a:rPr>
              <a:t>taken </a:t>
            </a:r>
            <a:r>
              <a:rPr sz="3200" spc="-5" dirty="0">
                <a:latin typeface="Times New Roman"/>
                <a:cs typeface="Times New Roman"/>
              </a:rPr>
              <a:t>into the cell in </a:t>
            </a:r>
            <a:r>
              <a:rPr sz="3200" dirty="0">
                <a:latin typeface="Times New Roman"/>
                <a:cs typeface="Times New Roman"/>
              </a:rPr>
              <a:t>a</a:t>
            </a:r>
            <a:r>
              <a:rPr sz="3200" spc="20" dirty="0">
                <a:latin typeface="Times New Roman"/>
                <a:cs typeface="Times New Roman"/>
              </a:rPr>
              <a:t> </a:t>
            </a:r>
            <a:r>
              <a:rPr sz="3200" dirty="0">
                <a:latin typeface="Times New Roman"/>
                <a:cs typeface="Times New Roman"/>
              </a:rPr>
              <a:t>vesicle.</a:t>
            </a:r>
            <a:endParaRPr sz="3200">
              <a:latin typeface="Times New Roman"/>
              <a:cs typeface="Times New Roman"/>
            </a:endParaRPr>
          </a:p>
        </p:txBody>
      </p:sp>
      <p:sp>
        <p:nvSpPr>
          <p:cNvPr id="3" name="object 3"/>
          <p:cNvSpPr/>
          <p:nvPr/>
        </p:nvSpPr>
        <p:spPr>
          <a:xfrm>
            <a:off x="419100" y="1700529"/>
            <a:ext cx="8185150" cy="47764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97840"/>
            <a:ext cx="2294255" cy="695960"/>
          </a:xfrm>
          <a:prstGeom prst="rect">
            <a:avLst/>
          </a:prstGeom>
        </p:spPr>
        <p:txBody>
          <a:bodyPr vert="horz" wrap="square" lIns="0" tIns="12700" rIns="0" bIns="0" rtlCol="0">
            <a:spAutoFit/>
          </a:bodyPr>
          <a:lstStyle/>
          <a:p>
            <a:pPr marL="12700">
              <a:lnSpc>
                <a:spcPct val="100000"/>
              </a:lnSpc>
              <a:spcBef>
                <a:spcPts val="100"/>
              </a:spcBef>
            </a:pPr>
            <a:r>
              <a:rPr sz="4400" b="1" i="1" dirty="0">
                <a:latin typeface="Times New Roman"/>
                <a:cs typeface="Times New Roman"/>
              </a:rPr>
              <a:t>Exa</a:t>
            </a:r>
            <a:r>
              <a:rPr sz="4400" b="1" i="1" spc="5" dirty="0">
                <a:latin typeface="Times New Roman"/>
                <a:cs typeface="Times New Roman"/>
              </a:rPr>
              <a:t>m</a:t>
            </a:r>
            <a:r>
              <a:rPr sz="4400" b="1" i="1" dirty="0">
                <a:latin typeface="Times New Roman"/>
                <a:cs typeface="Times New Roman"/>
              </a:rPr>
              <a:t>p</a:t>
            </a:r>
            <a:r>
              <a:rPr sz="4400" b="1" i="1" spc="-5" dirty="0">
                <a:latin typeface="Times New Roman"/>
                <a:cs typeface="Times New Roman"/>
              </a:rPr>
              <a:t>l</a:t>
            </a:r>
            <a:r>
              <a:rPr sz="4400" b="1" i="1" dirty="0">
                <a:latin typeface="Times New Roman"/>
                <a:cs typeface="Times New Roman"/>
              </a:rPr>
              <a:t>es</a:t>
            </a:r>
            <a:endParaRPr sz="4400">
              <a:latin typeface="Times New Roman"/>
              <a:cs typeface="Times New Roman"/>
            </a:endParaRPr>
          </a:p>
        </p:txBody>
      </p:sp>
      <p:sp>
        <p:nvSpPr>
          <p:cNvPr id="3" name="object 3"/>
          <p:cNvSpPr txBox="1"/>
          <p:nvPr/>
        </p:nvSpPr>
        <p:spPr>
          <a:xfrm>
            <a:off x="535940" y="1633220"/>
            <a:ext cx="6241415" cy="513080"/>
          </a:xfrm>
          <a:prstGeom prst="rect">
            <a:avLst/>
          </a:prstGeom>
        </p:spPr>
        <p:txBody>
          <a:bodyPr vert="horz" wrap="square" lIns="0" tIns="12700" rIns="0" bIns="0" rtlCol="0">
            <a:spAutoFit/>
          </a:bodyPr>
          <a:lstStyle/>
          <a:p>
            <a:pPr marL="12700">
              <a:lnSpc>
                <a:spcPct val="100000"/>
              </a:lnSpc>
              <a:spcBef>
                <a:spcPts val="100"/>
              </a:spcBef>
            </a:pPr>
            <a:r>
              <a:rPr sz="3200" dirty="0">
                <a:latin typeface="Times New Roman"/>
                <a:cs typeface="Times New Roman"/>
              </a:rPr>
              <a:t>WBC </a:t>
            </a:r>
            <a:r>
              <a:rPr sz="3200" spc="-5" dirty="0">
                <a:latin typeface="Times New Roman"/>
                <a:cs typeface="Times New Roman"/>
              </a:rPr>
              <a:t>remove bacteria and </a:t>
            </a:r>
            <a:r>
              <a:rPr sz="3200" dirty="0">
                <a:latin typeface="Times New Roman"/>
                <a:cs typeface="Times New Roman"/>
              </a:rPr>
              <a:t>cell</a:t>
            </a:r>
            <a:r>
              <a:rPr sz="3200" spc="15" dirty="0">
                <a:latin typeface="Times New Roman"/>
                <a:cs typeface="Times New Roman"/>
              </a:rPr>
              <a:t> </a:t>
            </a:r>
            <a:r>
              <a:rPr sz="3200" dirty="0">
                <a:latin typeface="Times New Roman"/>
                <a:cs typeface="Times New Roman"/>
              </a:rPr>
              <a:t>debris.</a:t>
            </a:r>
            <a:endParaRPr sz="3200">
              <a:latin typeface="Times New Roman"/>
              <a:cs typeface="Times New Roman"/>
            </a:endParaRPr>
          </a:p>
        </p:txBody>
      </p:sp>
      <p:sp>
        <p:nvSpPr>
          <p:cNvPr id="4" name="object 4"/>
          <p:cNvSpPr/>
          <p:nvPr/>
        </p:nvSpPr>
        <p:spPr>
          <a:xfrm>
            <a:off x="1979929" y="2349500"/>
            <a:ext cx="5328920" cy="398907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762000"/>
            <a:ext cx="3650615" cy="513080"/>
          </a:xfrm>
          <a:prstGeom prst="rect">
            <a:avLst/>
          </a:prstGeom>
        </p:spPr>
        <p:txBody>
          <a:bodyPr vert="horz" wrap="square" lIns="0" tIns="12700" rIns="0" bIns="0" rtlCol="0">
            <a:spAutoFit/>
          </a:bodyPr>
          <a:lstStyle/>
          <a:p>
            <a:pPr marL="12700">
              <a:lnSpc>
                <a:spcPct val="100000"/>
              </a:lnSpc>
              <a:spcBef>
                <a:spcPts val="100"/>
              </a:spcBef>
            </a:pPr>
            <a:r>
              <a:rPr sz="3200" spc="-5" dirty="0">
                <a:latin typeface="Times New Roman"/>
                <a:cs typeface="Times New Roman"/>
              </a:rPr>
              <a:t>Amoeba </a:t>
            </a:r>
            <a:r>
              <a:rPr sz="3200" spc="-5">
                <a:latin typeface="Times New Roman"/>
                <a:cs typeface="Times New Roman"/>
              </a:rPr>
              <a:t>engulfs</a:t>
            </a:r>
            <a:r>
              <a:rPr sz="3200" spc="-40">
                <a:latin typeface="Times New Roman"/>
                <a:cs typeface="Times New Roman"/>
              </a:rPr>
              <a:t> </a:t>
            </a:r>
            <a:r>
              <a:rPr sz="3200" smtClean="0">
                <a:latin typeface="Times New Roman"/>
                <a:cs typeface="Times New Roman"/>
              </a:rPr>
              <a:t>food</a:t>
            </a:r>
            <a:endParaRPr sz="3200">
              <a:latin typeface="Times New Roman"/>
              <a:cs typeface="Times New Roman"/>
            </a:endParaRPr>
          </a:p>
        </p:txBody>
      </p:sp>
      <p:sp>
        <p:nvSpPr>
          <p:cNvPr id="3" name="object 3"/>
          <p:cNvSpPr/>
          <p:nvPr/>
        </p:nvSpPr>
        <p:spPr>
          <a:xfrm>
            <a:off x="1303019" y="2275839"/>
            <a:ext cx="6287770" cy="352932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143000" y="609600"/>
            <a:ext cx="7696200" cy="6474849"/>
          </a:xfrm>
          <a:prstGeom prst="rect">
            <a:avLst/>
          </a:prstGeom>
        </p:spPr>
        <p:txBody>
          <a:bodyPr vert="horz" wrap="square" lIns="0" tIns="11430" rIns="0" bIns="0" rtlCol="0">
            <a:spAutoFit/>
          </a:bodyPr>
          <a:lstStyle/>
          <a:p>
            <a:pPr marL="12700" marR="5080">
              <a:lnSpc>
                <a:spcPct val="150000"/>
              </a:lnSpc>
              <a:spcBef>
                <a:spcPts val="90"/>
              </a:spcBef>
            </a:pPr>
            <a:r>
              <a:rPr lang="en-US" sz="2800" spc="-5" dirty="0" smtClean="0">
                <a:latin typeface="Times New Roman" pitchFamily="18" charset="0"/>
                <a:cs typeface="Times New Roman" pitchFamily="18" charset="0"/>
              </a:rPr>
              <a:t>Cells involved - </a:t>
            </a:r>
            <a:r>
              <a:rPr sz="2800" spc="-5" smtClean="0">
                <a:latin typeface="Times New Roman" pitchFamily="18" charset="0"/>
                <a:cs typeface="Times New Roman" pitchFamily="18" charset="0"/>
              </a:rPr>
              <a:t>Professional </a:t>
            </a:r>
            <a:r>
              <a:rPr sz="2800" smtClean="0">
                <a:latin typeface="Times New Roman" pitchFamily="18" charset="0"/>
                <a:cs typeface="Times New Roman" pitchFamily="18" charset="0"/>
              </a:rPr>
              <a:t>phagocytes</a:t>
            </a:r>
            <a:r>
              <a:rPr lang="en-US" sz="2800" dirty="0" smtClean="0">
                <a:latin typeface="Times New Roman" pitchFamily="18" charset="0"/>
                <a:cs typeface="Times New Roman" pitchFamily="18" charset="0"/>
              </a:rPr>
              <a:t>- have specific receptors</a:t>
            </a:r>
            <a:r>
              <a:rPr sz="280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sz="2800" smtClean="0">
                <a:latin typeface="Times New Roman" pitchFamily="18" charset="0"/>
                <a:cs typeface="Times New Roman" pitchFamily="18" charset="0"/>
              </a:rPr>
              <a:t>1.Neutrophils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sz="2800" smtClean="0">
                <a:latin typeface="Times New Roman" pitchFamily="18" charset="0"/>
                <a:cs typeface="Times New Roman" pitchFamily="18" charset="0"/>
              </a:rPr>
              <a:t>2.Monocytes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sz="2800" smtClean="0">
                <a:latin typeface="Times New Roman" pitchFamily="18" charset="0"/>
                <a:cs typeface="Times New Roman" pitchFamily="18" charset="0"/>
              </a:rPr>
              <a:t>3.Macrophages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sz="2800" smtClean="0">
                <a:latin typeface="Times New Roman" pitchFamily="18" charset="0"/>
                <a:cs typeface="Times New Roman" pitchFamily="18" charset="0"/>
              </a:rPr>
              <a:t>4.Dendritic</a:t>
            </a:r>
            <a:r>
              <a:rPr sz="2800" spc="-5" smtClean="0">
                <a:latin typeface="Times New Roman" pitchFamily="18" charset="0"/>
                <a:cs typeface="Times New Roman" pitchFamily="18" charset="0"/>
              </a:rPr>
              <a:t> cells</a:t>
            </a:r>
            <a:r>
              <a:rPr lang="en-US" sz="2800" spc="-5" dirty="0" smtClean="0">
                <a:latin typeface="Times New Roman" pitchFamily="18" charset="0"/>
                <a:cs typeface="Times New Roman" pitchFamily="18" charset="0"/>
              </a:rPr>
              <a:t/>
            </a:r>
            <a:br>
              <a:rPr lang="en-US" sz="2800" spc="-5" dirty="0" smtClean="0">
                <a:latin typeface="Times New Roman" pitchFamily="18" charset="0"/>
                <a:cs typeface="Times New Roman" pitchFamily="18" charset="0"/>
              </a:rPr>
            </a:br>
            <a:r>
              <a:rPr lang="en-US" sz="2800" spc="-5" dirty="0" smtClean="0">
                <a:latin typeface="Times New Roman" pitchFamily="18" charset="0"/>
                <a:cs typeface="Times New Roman" pitchFamily="18" charset="0"/>
              </a:rPr>
              <a:t>5.Mast cells  </a:t>
            </a:r>
            <a:br>
              <a:rPr lang="en-US" sz="2800" spc="-5"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6.E</a:t>
            </a:r>
            <a:r>
              <a:rPr lang="en-US" sz="2800" spc="5" dirty="0" smtClean="0">
                <a:latin typeface="Times New Roman" pitchFamily="18" charset="0"/>
                <a:cs typeface="Times New Roman" pitchFamily="18" charset="0"/>
              </a:rPr>
              <a:t>o</a:t>
            </a:r>
            <a:r>
              <a:rPr lang="en-US" sz="2800" dirty="0" smtClean="0">
                <a:latin typeface="Times New Roman" pitchFamily="18" charset="0"/>
                <a:cs typeface="Times New Roman" pitchFamily="18" charset="0"/>
              </a:rPr>
              <a:t>s</a:t>
            </a:r>
            <a:r>
              <a:rPr lang="en-US" sz="2800" spc="-5" dirty="0" smtClean="0">
                <a:latin typeface="Times New Roman" pitchFamily="18" charset="0"/>
                <a:cs typeface="Times New Roman" pitchFamily="18" charset="0"/>
              </a:rPr>
              <a:t>in</a:t>
            </a:r>
            <a:r>
              <a:rPr lang="en-US" sz="2800" dirty="0" smtClean="0">
                <a:latin typeface="Times New Roman" pitchFamily="18" charset="0"/>
                <a:cs typeface="Times New Roman" pitchFamily="18" charset="0"/>
              </a:rPr>
              <a:t>o</a:t>
            </a:r>
            <a:r>
              <a:rPr lang="en-US" sz="2800" spc="5" dirty="0" smtClean="0">
                <a:latin typeface="Times New Roman" pitchFamily="18" charset="0"/>
                <a:cs typeface="Times New Roman" pitchFamily="18" charset="0"/>
              </a:rPr>
              <a:t>ph</a:t>
            </a:r>
            <a:r>
              <a:rPr lang="en-US" sz="2800" spc="-10" dirty="0" smtClean="0">
                <a:latin typeface="Times New Roman" pitchFamily="18" charset="0"/>
                <a:cs typeface="Times New Roman" pitchFamily="18" charset="0"/>
              </a:rPr>
              <a:t>i</a:t>
            </a:r>
            <a:r>
              <a:rPr lang="en-US" sz="2800" spc="-5" dirty="0" smtClean="0">
                <a:latin typeface="Times New Roman" pitchFamily="18" charset="0"/>
                <a:cs typeface="Times New Roman" pitchFamily="18" charset="0"/>
              </a:rPr>
              <a:t>ls</a:t>
            </a:r>
            <a:r>
              <a:rPr lang="en-US" sz="2800" dirty="0" smtClean="0">
                <a:latin typeface="Times New Roman"/>
                <a:cs typeface="Times New Roman"/>
              </a:rPr>
              <a:t/>
            </a:r>
            <a:br>
              <a:rPr lang="en-US" sz="2800" dirty="0" smtClean="0">
                <a:latin typeface="Times New Roman"/>
                <a:cs typeface="Times New Roman"/>
              </a:rPr>
            </a:br>
            <a:endParaRPr sz="2800" spc="-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378460"/>
            <a:ext cx="7402830" cy="61747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304800"/>
            <a:ext cx="8246109" cy="3503929"/>
          </a:xfrm>
          <a:prstGeom prst="rect">
            <a:avLst/>
          </a:prstGeom>
        </p:spPr>
        <p:txBody>
          <a:bodyPr vert="horz" wrap="square" lIns="0" tIns="12700" rIns="0" bIns="0" rtlCol="0">
            <a:spAutoFit/>
          </a:bodyPr>
          <a:lstStyle/>
          <a:p>
            <a:pPr marL="285750" marR="151765" indent="-273050" algn="just">
              <a:lnSpc>
                <a:spcPct val="99900"/>
              </a:lnSpc>
              <a:spcBef>
                <a:spcPts val="100"/>
              </a:spcBef>
            </a:pPr>
            <a:r>
              <a:rPr sz="2800" b="1" i="1" spc="-5">
                <a:latin typeface="Times New Roman"/>
                <a:cs typeface="Times New Roman"/>
              </a:rPr>
              <a:t>Endocytosis</a:t>
            </a:r>
            <a:r>
              <a:rPr sz="2800" b="1" i="1" spc="-5" dirty="0">
                <a:latin typeface="Times New Roman"/>
                <a:cs typeface="Times New Roman"/>
              </a:rPr>
              <a:t>: </a:t>
            </a:r>
            <a:r>
              <a:rPr sz="2800" spc="-5" dirty="0">
                <a:latin typeface="Times New Roman"/>
                <a:cs typeface="Times New Roman"/>
              </a:rPr>
              <a:t>{Endo (within) </a:t>
            </a:r>
            <a:r>
              <a:rPr sz="2800" dirty="0">
                <a:latin typeface="Times New Roman"/>
                <a:cs typeface="Times New Roman"/>
              </a:rPr>
              <a:t>cytosis </a:t>
            </a:r>
            <a:r>
              <a:rPr sz="2800" spc="-5">
                <a:latin typeface="Times New Roman"/>
                <a:cs typeface="Times New Roman"/>
              </a:rPr>
              <a:t>(</a:t>
            </a:r>
            <a:r>
              <a:rPr sz="2800" spc="-5" smtClean="0">
                <a:latin typeface="Times New Roman"/>
                <a:cs typeface="Times New Roman"/>
              </a:rPr>
              <a:t>cell</a:t>
            </a:r>
            <a:r>
              <a:rPr lang="en-US" sz="2800" spc="-5" dirty="0" smtClean="0">
                <a:latin typeface="Times New Roman"/>
                <a:cs typeface="Times New Roman"/>
              </a:rPr>
              <a:t>)</a:t>
            </a:r>
            <a:r>
              <a:rPr sz="2800" spc="-5" smtClean="0">
                <a:latin typeface="Times New Roman"/>
                <a:cs typeface="Times New Roman"/>
              </a:rPr>
              <a:t>} </a:t>
            </a:r>
            <a:r>
              <a:rPr sz="2800" dirty="0">
                <a:latin typeface="Times New Roman"/>
                <a:cs typeface="Times New Roman"/>
              </a:rPr>
              <a:t>: </a:t>
            </a:r>
            <a:r>
              <a:rPr sz="2800" spc="-5" dirty="0">
                <a:latin typeface="Times New Roman"/>
                <a:cs typeface="Times New Roman"/>
              </a:rPr>
              <a:t>The process  </a:t>
            </a:r>
            <a:r>
              <a:rPr sz="2800" dirty="0">
                <a:latin typeface="Times New Roman"/>
                <a:cs typeface="Times New Roman"/>
              </a:rPr>
              <a:t>by </a:t>
            </a:r>
            <a:r>
              <a:rPr sz="2800" spc="-5" dirty="0">
                <a:latin typeface="Times New Roman"/>
                <a:cs typeface="Times New Roman"/>
              </a:rPr>
              <a:t>which </a:t>
            </a:r>
            <a:r>
              <a:rPr sz="2800" dirty="0">
                <a:latin typeface="Times New Roman"/>
                <a:cs typeface="Times New Roman"/>
              </a:rPr>
              <a:t>a </a:t>
            </a:r>
            <a:r>
              <a:rPr sz="2800" spc="-5" dirty="0">
                <a:latin typeface="Times New Roman"/>
                <a:cs typeface="Times New Roman"/>
              </a:rPr>
              <a:t>cell </a:t>
            </a:r>
            <a:r>
              <a:rPr sz="2800" spc="-10" dirty="0">
                <a:latin typeface="Times New Roman"/>
                <a:cs typeface="Times New Roman"/>
              </a:rPr>
              <a:t>moves </a:t>
            </a:r>
            <a:r>
              <a:rPr sz="2800" spc="-5" dirty="0">
                <a:latin typeface="Times New Roman"/>
                <a:cs typeface="Times New Roman"/>
              </a:rPr>
              <a:t>large amounts </a:t>
            </a:r>
            <a:r>
              <a:rPr sz="2800" dirty="0">
                <a:latin typeface="Times New Roman"/>
                <a:cs typeface="Times New Roman"/>
              </a:rPr>
              <a:t>of </a:t>
            </a:r>
            <a:r>
              <a:rPr sz="2800" spc="-5" dirty="0">
                <a:latin typeface="Times New Roman"/>
                <a:cs typeface="Times New Roman"/>
              </a:rPr>
              <a:t>material, </a:t>
            </a:r>
            <a:r>
              <a:rPr sz="2800" dirty="0">
                <a:latin typeface="Times New Roman"/>
                <a:cs typeface="Times New Roman"/>
              </a:rPr>
              <a:t>or  non-dissolved </a:t>
            </a:r>
            <a:r>
              <a:rPr sz="2800" spc="-5" dirty="0">
                <a:latin typeface="Times New Roman"/>
                <a:cs typeface="Times New Roman"/>
              </a:rPr>
              <a:t>particles, </a:t>
            </a:r>
            <a:r>
              <a:rPr sz="2800" dirty="0">
                <a:latin typeface="Times New Roman"/>
                <a:cs typeface="Times New Roman"/>
              </a:rPr>
              <a:t>into its </a:t>
            </a:r>
            <a:r>
              <a:rPr sz="2800" spc="-5" dirty="0">
                <a:latin typeface="Times New Roman"/>
                <a:cs typeface="Times New Roman"/>
              </a:rPr>
              <a:t>cytoplasm from </a:t>
            </a:r>
            <a:r>
              <a:rPr sz="2800" dirty="0">
                <a:latin typeface="Times New Roman"/>
                <a:cs typeface="Times New Roman"/>
              </a:rPr>
              <a:t>the  outside</a:t>
            </a:r>
            <a:r>
              <a:rPr sz="2800" spc="-20" dirty="0">
                <a:latin typeface="Times New Roman"/>
                <a:cs typeface="Times New Roman"/>
              </a:rPr>
              <a:t> </a:t>
            </a:r>
            <a:r>
              <a:rPr sz="2800" spc="-5" dirty="0">
                <a:latin typeface="Times New Roman"/>
                <a:cs typeface="Times New Roman"/>
              </a:rPr>
              <a:t>environment.</a:t>
            </a:r>
            <a:endParaRPr sz="2800">
              <a:latin typeface="Times New Roman"/>
              <a:cs typeface="Times New Roman"/>
            </a:endParaRPr>
          </a:p>
          <a:p>
            <a:pPr marL="285750" marR="5080" indent="-273050" algn="just">
              <a:lnSpc>
                <a:spcPct val="99900"/>
              </a:lnSpc>
              <a:spcBef>
                <a:spcPts val="535"/>
              </a:spcBef>
            </a:pPr>
            <a:r>
              <a:rPr sz="2800" b="1" i="1" spc="-5">
                <a:latin typeface="Times New Roman"/>
                <a:cs typeface="Times New Roman"/>
              </a:rPr>
              <a:t>Exocytosis</a:t>
            </a:r>
            <a:r>
              <a:rPr sz="2800" i="1" spc="-5" dirty="0">
                <a:latin typeface="Times New Roman"/>
                <a:cs typeface="Times New Roman"/>
              </a:rPr>
              <a:t>: </a:t>
            </a:r>
            <a:r>
              <a:rPr sz="2800" spc="-5" dirty="0">
                <a:latin typeface="Times New Roman"/>
                <a:cs typeface="Times New Roman"/>
              </a:rPr>
              <a:t>{Exo (exit) </a:t>
            </a:r>
            <a:r>
              <a:rPr sz="2800" dirty="0">
                <a:latin typeface="Times New Roman"/>
                <a:cs typeface="Times New Roman"/>
              </a:rPr>
              <a:t>cytosis </a:t>
            </a:r>
            <a:r>
              <a:rPr sz="2800" spc="-5" dirty="0">
                <a:latin typeface="Times New Roman"/>
                <a:cs typeface="Times New Roman"/>
              </a:rPr>
              <a:t>(cell)} </a:t>
            </a:r>
            <a:r>
              <a:rPr sz="2800" dirty="0">
                <a:latin typeface="Times New Roman"/>
                <a:cs typeface="Times New Roman"/>
              </a:rPr>
              <a:t>: </a:t>
            </a:r>
            <a:r>
              <a:rPr sz="2800" spc="-5" dirty="0">
                <a:latin typeface="Times New Roman"/>
                <a:cs typeface="Times New Roman"/>
              </a:rPr>
              <a:t>The process </a:t>
            </a:r>
            <a:r>
              <a:rPr sz="2800" dirty="0">
                <a:latin typeface="Times New Roman"/>
                <a:cs typeface="Times New Roman"/>
              </a:rPr>
              <a:t>by  </a:t>
            </a:r>
            <a:r>
              <a:rPr sz="2800" spc="-5" dirty="0">
                <a:latin typeface="Times New Roman"/>
                <a:cs typeface="Times New Roman"/>
              </a:rPr>
              <a:t>which large amounts </a:t>
            </a:r>
            <a:r>
              <a:rPr sz="2800" dirty="0">
                <a:latin typeface="Times New Roman"/>
                <a:cs typeface="Times New Roman"/>
              </a:rPr>
              <a:t>of </a:t>
            </a:r>
            <a:r>
              <a:rPr sz="2800" spc="-5" dirty="0">
                <a:latin typeface="Times New Roman"/>
                <a:cs typeface="Times New Roman"/>
              </a:rPr>
              <a:t>material, </a:t>
            </a:r>
            <a:r>
              <a:rPr sz="2800" dirty="0">
                <a:latin typeface="Times New Roman"/>
                <a:cs typeface="Times New Roman"/>
              </a:rPr>
              <a:t>or </a:t>
            </a:r>
            <a:r>
              <a:rPr sz="2800" spc="-5" dirty="0">
                <a:latin typeface="Times New Roman"/>
                <a:cs typeface="Times New Roman"/>
              </a:rPr>
              <a:t>large non-dissolved  particles, are moved from </a:t>
            </a:r>
            <a:r>
              <a:rPr sz="2800" dirty="0">
                <a:latin typeface="Times New Roman"/>
                <a:cs typeface="Times New Roman"/>
              </a:rPr>
              <a:t>the </a:t>
            </a:r>
            <a:r>
              <a:rPr sz="2800" spc="-5" dirty="0">
                <a:latin typeface="Times New Roman"/>
                <a:cs typeface="Times New Roman"/>
              </a:rPr>
              <a:t>cell’s cytoplasm </a:t>
            </a:r>
            <a:r>
              <a:rPr sz="2800" dirty="0">
                <a:latin typeface="Times New Roman"/>
                <a:cs typeface="Times New Roman"/>
              </a:rPr>
              <a:t>to the  outside</a:t>
            </a:r>
            <a:r>
              <a:rPr sz="2800" spc="-20" dirty="0">
                <a:latin typeface="Times New Roman"/>
                <a:cs typeface="Times New Roman"/>
              </a:rPr>
              <a:t> </a:t>
            </a:r>
            <a:r>
              <a:rPr sz="2800" spc="-5" dirty="0">
                <a:latin typeface="Times New Roman"/>
                <a:cs typeface="Times New Roman"/>
              </a:rPr>
              <a:t>environment.</a:t>
            </a:r>
            <a:endParaRPr sz="2800">
              <a:latin typeface="Times New Roman"/>
              <a:cs typeface="Times New Roman"/>
            </a:endParaRPr>
          </a:p>
        </p:txBody>
      </p:sp>
      <p:sp>
        <p:nvSpPr>
          <p:cNvPr id="3" name="object 3"/>
          <p:cNvSpPr/>
          <p:nvPr/>
        </p:nvSpPr>
        <p:spPr>
          <a:xfrm>
            <a:off x="1764028" y="3810000"/>
            <a:ext cx="5855971" cy="2997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28320"/>
            <a:ext cx="4894580" cy="635000"/>
          </a:xfrm>
          <a:prstGeom prst="rect">
            <a:avLst/>
          </a:prstGeom>
        </p:spPr>
        <p:txBody>
          <a:bodyPr vert="horz" wrap="square" lIns="0" tIns="12700" rIns="0" bIns="0" rtlCol="0">
            <a:spAutoFit/>
          </a:bodyPr>
          <a:lstStyle/>
          <a:p>
            <a:pPr marL="12700">
              <a:lnSpc>
                <a:spcPct val="100000"/>
              </a:lnSpc>
              <a:spcBef>
                <a:spcPts val="100"/>
              </a:spcBef>
            </a:pPr>
            <a:r>
              <a:rPr sz="4000" spc="-240" dirty="0"/>
              <a:t>NoN</a:t>
            </a:r>
            <a:r>
              <a:rPr sz="4000" spc="-195" dirty="0"/>
              <a:t> </a:t>
            </a:r>
            <a:r>
              <a:rPr sz="4000" spc="409" dirty="0"/>
              <a:t>ProfessioNals</a:t>
            </a:r>
            <a:endParaRPr sz="4000"/>
          </a:p>
        </p:txBody>
      </p:sp>
      <p:sp>
        <p:nvSpPr>
          <p:cNvPr id="5" name="object 5"/>
          <p:cNvSpPr txBox="1">
            <a:spLocks noGrp="1"/>
          </p:cNvSpPr>
          <p:nvPr>
            <p:ph idx="1"/>
          </p:nvPr>
        </p:nvSpPr>
        <p:spPr>
          <a:xfrm>
            <a:off x="1435608" y="2514600"/>
            <a:ext cx="7498080" cy="2939203"/>
          </a:xfrm>
          <a:prstGeom prst="rect">
            <a:avLst/>
          </a:prstGeom>
        </p:spPr>
        <p:txBody>
          <a:bodyPr vert="horz" wrap="square" lIns="0" tIns="88900" rIns="0" bIns="0" rtlCol="0">
            <a:spAutoFit/>
          </a:bodyPr>
          <a:lstStyle/>
          <a:p>
            <a:pPr marL="121285">
              <a:lnSpc>
                <a:spcPct val="100000"/>
              </a:lnSpc>
              <a:spcBef>
                <a:spcPts val="700"/>
              </a:spcBef>
            </a:pPr>
            <a:r>
              <a:rPr dirty="0"/>
              <a:t>Lymphocytes</a:t>
            </a:r>
          </a:p>
          <a:p>
            <a:pPr marL="121285">
              <a:lnSpc>
                <a:spcPct val="100000"/>
              </a:lnSpc>
              <a:spcBef>
                <a:spcPts val="600"/>
              </a:spcBef>
            </a:pPr>
            <a:r>
              <a:rPr dirty="0"/>
              <a:t>NK and </a:t>
            </a:r>
            <a:r>
              <a:rPr spc="-5" dirty="0"/>
              <a:t>LGL cells </a:t>
            </a:r>
            <a:r>
              <a:rPr sz="2400" spc="-5" dirty="0"/>
              <a:t>(Large Granular</a:t>
            </a:r>
            <a:r>
              <a:rPr sz="2400" spc="80" dirty="0"/>
              <a:t> </a:t>
            </a:r>
            <a:r>
              <a:rPr sz="2400" dirty="0"/>
              <a:t>lymphocytes)</a:t>
            </a:r>
            <a:endParaRPr sz="2400"/>
          </a:p>
          <a:p>
            <a:pPr marL="121285" marR="4120515" indent="-109220">
              <a:lnSpc>
                <a:spcPct val="120700"/>
              </a:lnSpc>
              <a:spcBef>
                <a:spcPts val="5"/>
              </a:spcBef>
            </a:pPr>
            <a:r>
              <a:rPr spc="-5" dirty="0"/>
              <a:t>Epithelial cells  </a:t>
            </a:r>
            <a:r>
              <a:rPr dirty="0"/>
              <a:t>Endothelial</a:t>
            </a:r>
            <a:r>
              <a:rPr spc="-80" dirty="0"/>
              <a:t> </a:t>
            </a:r>
            <a:r>
              <a:rPr spc="-5" dirty="0"/>
              <a:t>cells  Fibroblasts</a:t>
            </a:r>
          </a:p>
        </p:txBody>
      </p:sp>
      <p:sp>
        <p:nvSpPr>
          <p:cNvPr id="3" name="object 3"/>
          <p:cNvSpPr txBox="1"/>
          <p:nvPr/>
        </p:nvSpPr>
        <p:spPr>
          <a:xfrm>
            <a:off x="473709" y="1374140"/>
            <a:ext cx="7722234" cy="1000760"/>
          </a:xfrm>
          <a:prstGeom prst="rect">
            <a:avLst/>
          </a:prstGeom>
        </p:spPr>
        <p:txBody>
          <a:bodyPr vert="horz" wrap="square" lIns="0" tIns="12700" rIns="0" bIns="0" rtlCol="0">
            <a:spAutoFit/>
          </a:bodyPr>
          <a:lstStyle/>
          <a:p>
            <a:pPr marL="12700" marR="5080">
              <a:lnSpc>
                <a:spcPct val="100000"/>
              </a:lnSpc>
              <a:spcBef>
                <a:spcPts val="100"/>
              </a:spcBef>
            </a:pPr>
            <a:r>
              <a:rPr sz="3200">
                <a:latin typeface="Times New Roman"/>
                <a:cs typeface="Times New Roman"/>
              </a:rPr>
              <a:t>Phagocytosis</a:t>
            </a:r>
            <a:r>
              <a:rPr sz="3200" dirty="0">
                <a:latin typeface="Times New Roman"/>
                <a:cs typeface="Times New Roman"/>
              </a:rPr>
              <a:t> </a:t>
            </a:r>
            <a:r>
              <a:rPr sz="3200" spc="-5" dirty="0">
                <a:latin typeface="Times New Roman"/>
                <a:cs typeface="Times New Roman"/>
              </a:rPr>
              <a:t>is </a:t>
            </a:r>
            <a:r>
              <a:rPr sz="3200" dirty="0">
                <a:latin typeface="Times New Roman"/>
                <a:cs typeface="Times New Roman"/>
              </a:rPr>
              <a:t>not </a:t>
            </a:r>
            <a:r>
              <a:rPr sz="3200" spc="-5" dirty="0">
                <a:latin typeface="Times New Roman"/>
                <a:cs typeface="Times New Roman"/>
              </a:rPr>
              <a:t>their </a:t>
            </a:r>
            <a:r>
              <a:rPr sz="3200" spc="-10" dirty="0">
                <a:latin typeface="Times New Roman"/>
                <a:cs typeface="Times New Roman"/>
              </a:rPr>
              <a:t>main </a:t>
            </a:r>
            <a:r>
              <a:rPr sz="3200" spc="-5" dirty="0">
                <a:latin typeface="Times New Roman"/>
                <a:cs typeface="Times New Roman"/>
              </a:rPr>
              <a:t>function </a:t>
            </a:r>
            <a:r>
              <a:rPr sz="3200" dirty="0">
                <a:latin typeface="Times New Roman"/>
                <a:cs typeface="Times New Roman"/>
              </a:rPr>
              <a:t>, do not  have </a:t>
            </a:r>
            <a:r>
              <a:rPr sz="3200" spc="-5" dirty="0">
                <a:latin typeface="Times New Roman"/>
                <a:cs typeface="Times New Roman"/>
              </a:rPr>
              <a:t>specific</a:t>
            </a:r>
            <a:r>
              <a:rPr sz="3200" dirty="0">
                <a:latin typeface="Times New Roman"/>
                <a:cs typeface="Times New Roman"/>
              </a:rPr>
              <a:t> receptors.</a:t>
            </a:r>
            <a:endParaRPr sz="3200">
              <a:latin typeface="Times New Roman"/>
              <a:cs typeface="Times New Roman"/>
            </a:endParaRPr>
          </a:p>
        </p:txBody>
      </p:sp>
      <p:sp>
        <p:nvSpPr>
          <p:cNvPr id="4" name="object 4"/>
          <p:cNvSpPr txBox="1"/>
          <p:nvPr/>
        </p:nvSpPr>
        <p:spPr>
          <a:xfrm>
            <a:off x="473709" y="2332990"/>
            <a:ext cx="349250" cy="2919730"/>
          </a:xfrm>
          <a:prstGeom prst="rect">
            <a:avLst/>
          </a:prstGeom>
        </p:spPr>
        <p:txBody>
          <a:bodyPr vert="horz" wrap="square" lIns="0" tIns="88900" rIns="0" bIns="0" rtlCol="0">
            <a:spAutoFit/>
          </a:bodyPr>
          <a:lstStyle/>
          <a:p>
            <a:pPr marL="12700">
              <a:lnSpc>
                <a:spcPct val="100000"/>
              </a:lnSpc>
              <a:spcBef>
                <a:spcPts val="700"/>
              </a:spcBef>
            </a:pPr>
            <a:r>
              <a:rPr sz="3200" spc="265" dirty="0">
                <a:latin typeface="Symbol"/>
                <a:cs typeface="Symbol"/>
              </a:rPr>
              <a:t></a:t>
            </a:r>
            <a:endParaRPr sz="3200">
              <a:latin typeface="Symbol"/>
              <a:cs typeface="Symbol"/>
            </a:endParaRPr>
          </a:p>
          <a:p>
            <a:pPr marL="12700">
              <a:lnSpc>
                <a:spcPct val="100000"/>
              </a:lnSpc>
              <a:spcBef>
                <a:spcPts val="600"/>
              </a:spcBef>
            </a:pPr>
            <a:r>
              <a:rPr sz="3200" spc="265" dirty="0">
                <a:latin typeface="Symbol"/>
                <a:cs typeface="Symbol"/>
              </a:rPr>
              <a:t></a:t>
            </a:r>
            <a:endParaRPr sz="3200">
              <a:latin typeface="Symbol"/>
              <a:cs typeface="Symbol"/>
            </a:endParaRPr>
          </a:p>
          <a:p>
            <a:pPr marL="12700">
              <a:lnSpc>
                <a:spcPct val="100000"/>
              </a:lnSpc>
              <a:spcBef>
                <a:spcPts val="1350"/>
              </a:spcBef>
            </a:pPr>
            <a:r>
              <a:rPr sz="2400" spc="200" dirty="0">
                <a:latin typeface="Symbol"/>
                <a:cs typeface="Symbol"/>
              </a:rPr>
              <a:t></a:t>
            </a:r>
            <a:endParaRPr sz="2400">
              <a:latin typeface="Symbol"/>
              <a:cs typeface="Symbol"/>
            </a:endParaRPr>
          </a:p>
          <a:p>
            <a:pPr marL="12700">
              <a:lnSpc>
                <a:spcPct val="100000"/>
              </a:lnSpc>
              <a:spcBef>
                <a:spcPts val="1200"/>
              </a:spcBef>
            </a:pPr>
            <a:r>
              <a:rPr sz="3200" spc="265" dirty="0">
                <a:latin typeface="Symbol"/>
                <a:cs typeface="Symbol"/>
              </a:rPr>
              <a:t></a:t>
            </a:r>
            <a:endParaRPr sz="3200">
              <a:latin typeface="Symbol"/>
              <a:cs typeface="Symbol"/>
            </a:endParaRPr>
          </a:p>
          <a:p>
            <a:pPr marL="12700">
              <a:lnSpc>
                <a:spcPct val="100000"/>
              </a:lnSpc>
              <a:spcBef>
                <a:spcPts val="800"/>
              </a:spcBef>
            </a:pPr>
            <a:r>
              <a:rPr sz="3200" spc="265" dirty="0">
                <a:latin typeface="Symbol"/>
                <a:cs typeface="Symbol"/>
              </a:rPr>
              <a:t></a:t>
            </a:r>
            <a:endParaRPr sz="3200">
              <a:latin typeface="Symbol"/>
              <a:cs typeface="Symbo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8129"/>
            <a:ext cx="4946015" cy="720090"/>
          </a:xfrm>
          <a:prstGeom prst="rect">
            <a:avLst/>
          </a:prstGeom>
        </p:spPr>
        <p:txBody>
          <a:bodyPr vert="horz" wrap="square" lIns="0" tIns="13335" rIns="0" bIns="0" rtlCol="0">
            <a:spAutoFit/>
          </a:bodyPr>
          <a:lstStyle/>
          <a:p>
            <a:pPr marL="12700">
              <a:lnSpc>
                <a:spcPct val="100000"/>
              </a:lnSpc>
              <a:spcBef>
                <a:spcPts val="105"/>
              </a:spcBef>
            </a:pPr>
            <a:r>
              <a:rPr sz="4550" i="1" spc="-45" dirty="0">
                <a:latin typeface="Arial"/>
                <a:cs typeface="Arial"/>
              </a:rPr>
              <a:t>How </a:t>
            </a:r>
            <a:r>
              <a:rPr sz="4550" i="1" spc="175" dirty="0">
                <a:latin typeface="Arial"/>
                <a:cs typeface="Arial"/>
              </a:rPr>
              <a:t>does </a:t>
            </a:r>
            <a:r>
              <a:rPr sz="4550" i="1" spc="805" dirty="0">
                <a:latin typeface="Arial"/>
                <a:cs typeface="Arial"/>
              </a:rPr>
              <a:t>it</a:t>
            </a:r>
            <a:r>
              <a:rPr sz="4550" i="1" spc="-700" dirty="0">
                <a:latin typeface="Arial"/>
                <a:cs typeface="Arial"/>
              </a:rPr>
              <a:t> </a:t>
            </a:r>
            <a:r>
              <a:rPr sz="4550" i="1" spc="590" dirty="0">
                <a:latin typeface="Arial"/>
                <a:cs typeface="Arial"/>
              </a:rPr>
              <a:t>work</a:t>
            </a:r>
            <a:endParaRPr sz="4550">
              <a:latin typeface="Arial"/>
              <a:cs typeface="Arial"/>
            </a:endParaRPr>
          </a:p>
        </p:txBody>
      </p:sp>
      <p:sp>
        <p:nvSpPr>
          <p:cNvPr id="3" name="object 3"/>
          <p:cNvSpPr/>
          <p:nvPr/>
        </p:nvSpPr>
        <p:spPr>
          <a:xfrm>
            <a:off x="5477003" y="719722"/>
            <a:ext cx="319923" cy="35268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07390" y="1374140"/>
            <a:ext cx="7673340" cy="4644861"/>
          </a:xfrm>
          <a:prstGeom prst="rect">
            <a:avLst/>
          </a:prstGeom>
        </p:spPr>
        <p:txBody>
          <a:bodyPr vert="horz" wrap="square" lIns="0" tIns="12700" rIns="0" bIns="0" rtlCol="0">
            <a:spAutoFit/>
          </a:bodyPr>
          <a:lstStyle/>
          <a:p>
            <a:pPr marL="1557020">
              <a:lnSpc>
                <a:spcPct val="100000"/>
              </a:lnSpc>
              <a:spcBef>
                <a:spcPts val="100"/>
              </a:spcBef>
              <a:tabLst>
                <a:tab pos="2729230" algn="l"/>
              </a:tabLst>
            </a:pPr>
            <a:r>
              <a:rPr sz="3200" spc="-5" dirty="0">
                <a:latin typeface="Arial"/>
                <a:cs typeface="Arial"/>
              </a:rPr>
              <a:t>Entry	</a:t>
            </a:r>
            <a:r>
              <a:rPr sz="3200" dirty="0">
                <a:latin typeface="Arial"/>
                <a:cs typeface="Arial"/>
              </a:rPr>
              <a:t>of </a:t>
            </a:r>
            <a:r>
              <a:rPr sz="3200" spc="-5">
                <a:latin typeface="Arial"/>
                <a:cs typeface="Arial"/>
              </a:rPr>
              <a:t>the</a:t>
            </a:r>
            <a:r>
              <a:rPr sz="3200" spc="-20">
                <a:latin typeface="Arial"/>
                <a:cs typeface="Arial"/>
              </a:rPr>
              <a:t> </a:t>
            </a:r>
            <a:r>
              <a:rPr sz="3200" smtClean="0">
                <a:latin typeface="Arial"/>
                <a:cs typeface="Arial"/>
              </a:rPr>
              <a:t>pathogen</a:t>
            </a:r>
            <a:endParaRPr sz="3200">
              <a:latin typeface="Arial"/>
              <a:cs typeface="Arial"/>
            </a:endParaRPr>
          </a:p>
          <a:p>
            <a:pPr>
              <a:lnSpc>
                <a:spcPct val="100000"/>
              </a:lnSpc>
              <a:spcBef>
                <a:spcPts val="35"/>
              </a:spcBef>
            </a:pPr>
            <a:endParaRPr sz="4700">
              <a:latin typeface="Times New Roman"/>
              <a:cs typeface="Times New Roman"/>
            </a:endParaRPr>
          </a:p>
          <a:p>
            <a:pPr>
              <a:lnSpc>
                <a:spcPct val="100000"/>
              </a:lnSpc>
              <a:spcBef>
                <a:spcPts val="25"/>
              </a:spcBef>
            </a:pPr>
            <a:r>
              <a:rPr lang="en-US" sz="4700" dirty="0" smtClean="0">
                <a:latin typeface="Times New Roman"/>
                <a:cs typeface="Times New Roman"/>
              </a:rPr>
              <a:t>                </a:t>
            </a:r>
            <a:r>
              <a:rPr lang="en-US" sz="3200" dirty="0" err="1" smtClean="0">
                <a:latin typeface="Arial" pitchFamily="34" charset="0"/>
                <a:cs typeface="Arial" pitchFamily="34" charset="0"/>
              </a:rPr>
              <a:t>Phagosomes</a:t>
            </a:r>
            <a:endParaRPr sz="3200">
              <a:latin typeface="Arial" pitchFamily="34" charset="0"/>
              <a:cs typeface="Arial" pitchFamily="34" charset="0"/>
            </a:endParaRPr>
          </a:p>
          <a:p>
            <a:pPr>
              <a:lnSpc>
                <a:spcPct val="100000"/>
              </a:lnSpc>
              <a:spcBef>
                <a:spcPts val="35"/>
              </a:spcBef>
            </a:pPr>
            <a:endParaRPr sz="4700">
              <a:latin typeface="Times New Roman"/>
              <a:cs typeface="Times New Roman"/>
            </a:endParaRPr>
          </a:p>
          <a:p>
            <a:pPr algn="ctr">
              <a:lnSpc>
                <a:spcPct val="100000"/>
              </a:lnSpc>
            </a:pPr>
            <a:r>
              <a:rPr lang="en-US" sz="3200" dirty="0" err="1" smtClean="0">
                <a:latin typeface="Arial"/>
                <a:cs typeface="Arial"/>
              </a:rPr>
              <a:t>Phagolysosomes</a:t>
            </a:r>
            <a:endParaRPr lang="en-US" sz="3200" dirty="0" smtClean="0">
              <a:latin typeface="Arial"/>
              <a:cs typeface="Arial"/>
            </a:endParaRPr>
          </a:p>
          <a:p>
            <a:pPr algn="ctr">
              <a:lnSpc>
                <a:spcPct val="100000"/>
              </a:lnSpc>
            </a:pPr>
            <a:endParaRPr lang="en-US" sz="3200" dirty="0" smtClean="0">
              <a:latin typeface="Arial"/>
              <a:cs typeface="Arial"/>
            </a:endParaRPr>
          </a:p>
          <a:p>
            <a:pPr algn="ctr">
              <a:lnSpc>
                <a:spcPct val="100000"/>
              </a:lnSpc>
            </a:pPr>
            <a:endParaRPr lang="en-US" sz="3200" dirty="0" smtClean="0">
              <a:latin typeface="Arial"/>
              <a:cs typeface="Arial"/>
            </a:endParaRPr>
          </a:p>
          <a:p>
            <a:pPr algn="ctr">
              <a:lnSpc>
                <a:spcPct val="100000"/>
              </a:lnSpc>
            </a:pPr>
            <a:r>
              <a:rPr sz="3200" smtClean="0">
                <a:latin typeface="Arial"/>
                <a:cs typeface="Arial"/>
              </a:rPr>
              <a:t>Recruitment </a:t>
            </a:r>
            <a:r>
              <a:rPr sz="3200" dirty="0">
                <a:latin typeface="Arial"/>
                <a:cs typeface="Arial"/>
              </a:rPr>
              <a:t>of phagocytes &amp;</a:t>
            </a:r>
            <a:r>
              <a:rPr sz="3200" spc="-55" dirty="0">
                <a:latin typeface="Arial"/>
                <a:cs typeface="Arial"/>
              </a:rPr>
              <a:t> </a:t>
            </a:r>
            <a:r>
              <a:rPr sz="3200" dirty="0">
                <a:latin typeface="Arial"/>
                <a:cs typeface="Arial"/>
              </a:rPr>
              <a:t>inflammation</a:t>
            </a:r>
            <a:endParaRPr sz="3200">
              <a:latin typeface="Arial"/>
              <a:cs typeface="Arial"/>
            </a:endParaRPr>
          </a:p>
        </p:txBody>
      </p:sp>
      <p:sp>
        <p:nvSpPr>
          <p:cNvPr id="6" name="object 6"/>
          <p:cNvSpPr/>
          <p:nvPr/>
        </p:nvSpPr>
        <p:spPr>
          <a:xfrm>
            <a:off x="4191000" y="1981200"/>
            <a:ext cx="483870" cy="763270"/>
          </a:xfrm>
          <a:custGeom>
            <a:avLst/>
            <a:gdLst/>
            <a:ahLst/>
            <a:cxnLst/>
            <a:rect l="l" t="t" r="r" b="b"/>
            <a:pathLst>
              <a:path w="483870" h="763269">
                <a:moveTo>
                  <a:pt x="120650" y="0"/>
                </a:moveTo>
                <a:lnTo>
                  <a:pt x="120650" y="520700"/>
                </a:lnTo>
                <a:lnTo>
                  <a:pt x="0" y="520700"/>
                </a:lnTo>
                <a:lnTo>
                  <a:pt x="242570" y="763270"/>
                </a:lnTo>
                <a:lnTo>
                  <a:pt x="483870" y="520700"/>
                </a:lnTo>
                <a:lnTo>
                  <a:pt x="363220" y="520700"/>
                </a:lnTo>
                <a:lnTo>
                  <a:pt x="363220" y="0"/>
                </a:lnTo>
                <a:lnTo>
                  <a:pt x="120650" y="0"/>
                </a:lnTo>
                <a:close/>
              </a:path>
            </a:pathLst>
          </a:custGeom>
          <a:ln w="25518">
            <a:solidFill>
              <a:srgbClr val="88A3A6"/>
            </a:solidFill>
          </a:ln>
        </p:spPr>
        <p:txBody>
          <a:bodyPr wrap="square" lIns="0" tIns="0" rIns="0" bIns="0" rtlCol="0"/>
          <a:lstStyle/>
          <a:p>
            <a:endParaRPr/>
          </a:p>
        </p:txBody>
      </p:sp>
      <p:sp>
        <p:nvSpPr>
          <p:cNvPr id="7" name="object 7"/>
          <p:cNvSpPr/>
          <p:nvPr/>
        </p:nvSpPr>
        <p:spPr>
          <a:xfrm>
            <a:off x="4222750" y="1844039"/>
            <a:ext cx="0" cy="0"/>
          </a:xfrm>
          <a:custGeom>
            <a:avLst/>
            <a:gdLst/>
            <a:ahLst/>
            <a:cxnLst/>
            <a:rect l="l" t="t" r="r" b="b"/>
            <a:pathLst>
              <a:path>
                <a:moveTo>
                  <a:pt x="0" y="0"/>
                </a:moveTo>
                <a:lnTo>
                  <a:pt x="0" y="0"/>
                </a:lnTo>
              </a:path>
            </a:pathLst>
          </a:custGeom>
          <a:ln w="25518">
            <a:solidFill>
              <a:srgbClr val="88A3A6"/>
            </a:solidFill>
          </a:ln>
        </p:spPr>
        <p:txBody>
          <a:bodyPr wrap="square" lIns="0" tIns="0" rIns="0" bIns="0" rtlCol="0"/>
          <a:lstStyle/>
          <a:p>
            <a:endParaRPr/>
          </a:p>
        </p:txBody>
      </p:sp>
      <p:sp>
        <p:nvSpPr>
          <p:cNvPr id="8" name="object 8"/>
          <p:cNvSpPr/>
          <p:nvPr/>
        </p:nvSpPr>
        <p:spPr>
          <a:xfrm>
            <a:off x="4706620" y="2607310"/>
            <a:ext cx="0" cy="0"/>
          </a:xfrm>
          <a:custGeom>
            <a:avLst/>
            <a:gdLst/>
            <a:ahLst/>
            <a:cxnLst/>
            <a:rect l="l" t="t" r="r" b="b"/>
            <a:pathLst>
              <a:path>
                <a:moveTo>
                  <a:pt x="0" y="0"/>
                </a:moveTo>
                <a:lnTo>
                  <a:pt x="0" y="0"/>
                </a:lnTo>
              </a:path>
            </a:pathLst>
          </a:custGeom>
          <a:ln w="25518">
            <a:solidFill>
              <a:srgbClr val="88A3A6"/>
            </a:solidFill>
          </a:ln>
        </p:spPr>
        <p:txBody>
          <a:bodyPr wrap="square" lIns="0" tIns="0" rIns="0" bIns="0" rtlCol="0"/>
          <a:lstStyle/>
          <a:p>
            <a:endParaRPr/>
          </a:p>
        </p:txBody>
      </p:sp>
      <p:sp>
        <p:nvSpPr>
          <p:cNvPr id="10" name="object 10"/>
          <p:cNvSpPr/>
          <p:nvPr/>
        </p:nvSpPr>
        <p:spPr>
          <a:xfrm>
            <a:off x="4267200" y="3429000"/>
            <a:ext cx="394970" cy="736600"/>
          </a:xfrm>
          <a:custGeom>
            <a:avLst/>
            <a:gdLst/>
            <a:ahLst/>
            <a:cxnLst/>
            <a:rect l="l" t="t" r="r" b="b"/>
            <a:pathLst>
              <a:path w="394970" h="736600">
                <a:moveTo>
                  <a:pt x="97789" y="0"/>
                </a:moveTo>
                <a:lnTo>
                  <a:pt x="97789" y="538480"/>
                </a:lnTo>
                <a:lnTo>
                  <a:pt x="0" y="538480"/>
                </a:lnTo>
                <a:lnTo>
                  <a:pt x="196850" y="736600"/>
                </a:lnTo>
                <a:lnTo>
                  <a:pt x="394969" y="538480"/>
                </a:lnTo>
                <a:lnTo>
                  <a:pt x="295910" y="538480"/>
                </a:lnTo>
                <a:lnTo>
                  <a:pt x="295910" y="0"/>
                </a:lnTo>
                <a:lnTo>
                  <a:pt x="97789" y="0"/>
                </a:lnTo>
                <a:close/>
              </a:path>
            </a:pathLst>
          </a:custGeom>
          <a:ln w="25518">
            <a:solidFill>
              <a:srgbClr val="88A3A6"/>
            </a:solidFill>
          </a:ln>
        </p:spPr>
        <p:txBody>
          <a:bodyPr wrap="square" lIns="0" tIns="0" rIns="0" bIns="0" rtlCol="0"/>
          <a:lstStyle/>
          <a:p>
            <a:endParaRPr/>
          </a:p>
        </p:txBody>
      </p:sp>
      <p:sp>
        <p:nvSpPr>
          <p:cNvPr id="11" name="object 11"/>
          <p:cNvSpPr/>
          <p:nvPr/>
        </p:nvSpPr>
        <p:spPr>
          <a:xfrm>
            <a:off x="4455159" y="3573779"/>
            <a:ext cx="0" cy="0"/>
          </a:xfrm>
          <a:custGeom>
            <a:avLst/>
            <a:gdLst/>
            <a:ahLst/>
            <a:cxnLst/>
            <a:rect l="l" t="t" r="r" b="b"/>
            <a:pathLst>
              <a:path>
                <a:moveTo>
                  <a:pt x="0" y="0"/>
                </a:moveTo>
                <a:lnTo>
                  <a:pt x="0" y="0"/>
                </a:lnTo>
              </a:path>
            </a:pathLst>
          </a:custGeom>
          <a:ln w="25518">
            <a:solidFill>
              <a:srgbClr val="88A3A6"/>
            </a:solidFill>
          </a:ln>
        </p:spPr>
        <p:txBody>
          <a:bodyPr wrap="square" lIns="0" tIns="0" rIns="0" bIns="0" rtlCol="0"/>
          <a:lstStyle/>
          <a:p>
            <a:endParaRPr/>
          </a:p>
        </p:txBody>
      </p:sp>
      <p:sp>
        <p:nvSpPr>
          <p:cNvPr id="12" name="object 12"/>
          <p:cNvSpPr/>
          <p:nvPr/>
        </p:nvSpPr>
        <p:spPr>
          <a:xfrm>
            <a:off x="4850129" y="4310379"/>
            <a:ext cx="0" cy="0"/>
          </a:xfrm>
          <a:custGeom>
            <a:avLst/>
            <a:gdLst/>
            <a:ahLst/>
            <a:cxnLst/>
            <a:rect l="l" t="t" r="r" b="b"/>
            <a:pathLst>
              <a:path>
                <a:moveTo>
                  <a:pt x="0" y="0"/>
                </a:moveTo>
                <a:lnTo>
                  <a:pt x="0" y="0"/>
                </a:lnTo>
              </a:path>
            </a:pathLst>
          </a:custGeom>
          <a:ln w="25518">
            <a:solidFill>
              <a:srgbClr val="88A3A6"/>
            </a:solidFill>
          </a:ln>
        </p:spPr>
        <p:txBody>
          <a:bodyPr wrap="square" lIns="0" tIns="0" rIns="0" bIns="0" rtlCol="0"/>
          <a:lstStyle/>
          <a:p>
            <a:endParaRPr/>
          </a:p>
        </p:txBody>
      </p:sp>
      <p:sp>
        <p:nvSpPr>
          <p:cNvPr id="14" name="object 14"/>
          <p:cNvSpPr/>
          <p:nvPr/>
        </p:nvSpPr>
        <p:spPr>
          <a:xfrm>
            <a:off x="4267200" y="4724400"/>
            <a:ext cx="458470" cy="736600"/>
          </a:xfrm>
          <a:custGeom>
            <a:avLst/>
            <a:gdLst/>
            <a:ahLst/>
            <a:cxnLst/>
            <a:rect l="l" t="t" r="r" b="b"/>
            <a:pathLst>
              <a:path w="458470" h="736600">
                <a:moveTo>
                  <a:pt x="114300" y="0"/>
                </a:moveTo>
                <a:lnTo>
                  <a:pt x="114300" y="506730"/>
                </a:lnTo>
                <a:lnTo>
                  <a:pt x="0" y="506730"/>
                </a:lnTo>
                <a:lnTo>
                  <a:pt x="229870" y="736600"/>
                </a:lnTo>
                <a:lnTo>
                  <a:pt x="458470" y="506730"/>
                </a:lnTo>
                <a:lnTo>
                  <a:pt x="344170" y="506730"/>
                </a:lnTo>
                <a:lnTo>
                  <a:pt x="344170" y="0"/>
                </a:lnTo>
                <a:lnTo>
                  <a:pt x="114300" y="0"/>
                </a:lnTo>
                <a:close/>
              </a:path>
            </a:pathLst>
          </a:custGeom>
          <a:ln w="25518">
            <a:solidFill>
              <a:srgbClr val="88A3A6"/>
            </a:solidFill>
          </a:ln>
        </p:spPr>
        <p:txBody>
          <a:bodyPr wrap="square" lIns="0" tIns="0" rIns="0" bIns="0" rtlCol="0"/>
          <a:lstStyle/>
          <a:p>
            <a:endParaRPr/>
          </a:p>
        </p:txBody>
      </p:sp>
      <p:sp>
        <p:nvSpPr>
          <p:cNvPr id="15" name="object 15"/>
          <p:cNvSpPr/>
          <p:nvPr/>
        </p:nvSpPr>
        <p:spPr>
          <a:xfrm>
            <a:off x="4464050" y="4796790"/>
            <a:ext cx="0" cy="0"/>
          </a:xfrm>
          <a:custGeom>
            <a:avLst/>
            <a:gdLst/>
            <a:ahLst/>
            <a:cxnLst/>
            <a:rect l="l" t="t" r="r" b="b"/>
            <a:pathLst>
              <a:path>
                <a:moveTo>
                  <a:pt x="0" y="0"/>
                </a:moveTo>
                <a:lnTo>
                  <a:pt x="0" y="0"/>
                </a:lnTo>
              </a:path>
            </a:pathLst>
          </a:custGeom>
          <a:ln w="25518">
            <a:solidFill>
              <a:srgbClr val="88A3A6"/>
            </a:solidFill>
          </a:ln>
        </p:spPr>
        <p:txBody>
          <a:bodyPr wrap="square" lIns="0" tIns="0" rIns="0" bIns="0" rtlCol="0"/>
          <a:lstStyle/>
          <a:p>
            <a:endParaRPr/>
          </a:p>
        </p:txBody>
      </p:sp>
      <p:sp>
        <p:nvSpPr>
          <p:cNvPr id="16" name="object 16"/>
          <p:cNvSpPr/>
          <p:nvPr/>
        </p:nvSpPr>
        <p:spPr>
          <a:xfrm>
            <a:off x="4922520" y="5533390"/>
            <a:ext cx="0" cy="0"/>
          </a:xfrm>
          <a:custGeom>
            <a:avLst/>
            <a:gdLst/>
            <a:ahLst/>
            <a:cxnLst/>
            <a:rect l="l" t="t" r="r" b="b"/>
            <a:pathLst>
              <a:path>
                <a:moveTo>
                  <a:pt x="0" y="0"/>
                </a:moveTo>
                <a:lnTo>
                  <a:pt x="0" y="0"/>
                </a:lnTo>
              </a:path>
            </a:pathLst>
          </a:custGeom>
          <a:ln w="25518">
            <a:solidFill>
              <a:srgbClr val="88A3A6"/>
            </a:solidFill>
          </a:ln>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709" y="1013459"/>
            <a:ext cx="2296795" cy="635000"/>
          </a:xfrm>
          <a:prstGeom prst="rect">
            <a:avLst/>
          </a:prstGeom>
        </p:spPr>
        <p:txBody>
          <a:bodyPr vert="horz" wrap="square" lIns="0" tIns="12700" rIns="0" bIns="0" rtlCol="0">
            <a:spAutoFit/>
          </a:bodyPr>
          <a:lstStyle/>
          <a:p>
            <a:pPr marL="12700">
              <a:lnSpc>
                <a:spcPct val="100000"/>
              </a:lnSpc>
              <a:spcBef>
                <a:spcPts val="100"/>
              </a:spcBef>
            </a:pPr>
            <a:r>
              <a:rPr sz="4000" spc="180" dirty="0"/>
              <a:t>d</a:t>
            </a:r>
            <a:r>
              <a:rPr sz="4000" spc="335" dirty="0"/>
              <a:t>i</a:t>
            </a:r>
            <a:r>
              <a:rPr sz="4000" spc="790" dirty="0"/>
              <a:t>a</a:t>
            </a:r>
            <a:r>
              <a:rPr sz="4000" spc="500" dirty="0"/>
              <a:t>g</a:t>
            </a:r>
            <a:r>
              <a:rPr sz="4000" spc="745" dirty="0"/>
              <a:t>r</a:t>
            </a:r>
            <a:r>
              <a:rPr sz="4000" spc="1255" dirty="0"/>
              <a:t>a</a:t>
            </a:r>
            <a:r>
              <a:rPr sz="4000" spc="-409" dirty="0"/>
              <a:t>m</a:t>
            </a:r>
            <a:endParaRPr sz="4000"/>
          </a:p>
        </p:txBody>
      </p:sp>
      <p:sp>
        <p:nvSpPr>
          <p:cNvPr id="3" name="object 3"/>
          <p:cNvSpPr/>
          <p:nvPr/>
        </p:nvSpPr>
        <p:spPr>
          <a:xfrm>
            <a:off x="1187450" y="1844039"/>
            <a:ext cx="6624320" cy="47929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838200"/>
            <a:ext cx="7849870" cy="6673622"/>
          </a:xfrm>
          <a:prstGeom prst="rect">
            <a:avLst/>
          </a:prstGeom>
        </p:spPr>
        <p:txBody>
          <a:bodyPr vert="horz" wrap="square" lIns="0" tIns="12700" rIns="0" bIns="0" rtlCol="0">
            <a:spAutoFit/>
          </a:bodyPr>
          <a:lstStyle/>
          <a:p>
            <a:pPr marL="12700" marR="8890" indent="129539" algn="just">
              <a:lnSpc>
                <a:spcPct val="200000"/>
              </a:lnSpc>
              <a:spcBef>
                <a:spcPts val="100"/>
              </a:spcBef>
              <a:buFont typeface="Arial" pitchFamily="34" charset="0"/>
              <a:buChar char="•"/>
            </a:pPr>
            <a:r>
              <a:rPr sz="2400">
                <a:latin typeface="Times New Roman"/>
                <a:cs typeface="Times New Roman"/>
              </a:rPr>
              <a:t>Pinocytosis</a:t>
            </a:r>
            <a:r>
              <a:rPr sz="2400" dirty="0">
                <a:latin typeface="Times New Roman"/>
                <a:cs typeface="Times New Roman"/>
              </a:rPr>
              <a:t> is </a:t>
            </a:r>
            <a:r>
              <a:rPr sz="2400" spc="-5" dirty="0">
                <a:latin typeface="Times New Roman"/>
                <a:cs typeface="Times New Roman"/>
              </a:rPr>
              <a:t>another </a:t>
            </a:r>
            <a:r>
              <a:rPr sz="2400" dirty="0">
                <a:latin typeface="Times New Roman"/>
                <a:cs typeface="Times New Roman"/>
              </a:rPr>
              <a:t>form of </a:t>
            </a:r>
            <a:r>
              <a:rPr sz="2400">
                <a:latin typeface="Times New Roman"/>
                <a:cs typeface="Times New Roman"/>
              </a:rPr>
              <a:t>endocytosis</a:t>
            </a:r>
            <a:r>
              <a:rPr sz="2400" dirty="0">
                <a:latin typeface="Times New Roman"/>
                <a:cs typeface="Times New Roman"/>
              </a:rPr>
              <a:t> in </a:t>
            </a:r>
            <a:r>
              <a:rPr sz="2400" spc="-5" dirty="0">
                <a:latin typeface="Times New Roman"/>
                <a:cs typeface="Times New Roman"/>
              </a:rPr>
              <a:t>which  </a:t>
            </a:r>
            <a:r>
              <a:rPr sz="2400" spc="-10" dirty="0">
                <a:latin typeface="Times New Roman"/>
                <a:cs typeface="Times New Roman"/>
              </a:rPr>
              <a:t>small </a:t>
            </a:r>
            <a:r>
              <a:rPr sz="2400" spc="-5" dirty="0">
                <a:latin typeface="Times New Roman"/>
                <a:cs typeface="Times New Roman"/>
              </a:rPr>
              <a:t>particles are </a:t>
            </a:r>
            <a:r>
              <a:rPr sz="2400" dirty="0">
                <a:latin typeface="Times New Roman"/>
                <a:cs typeface="Times New Roman"/>
              </a:rPr>
              <a:t>brought into the </a:t>
            </a:r>
            <a:r>
              <a:rPr sz="2400" spc="-5" dirty="0">
                <a:latin typeface="Times New Roman"/>
                <a:cs typeface="Times New Roman"/>
              </a:rPr>
              <a:t>cell, forming an  invagination and then suspended with </a:t>
            </a:r>
            <a:r>
              <a:rPr sz="2400" dirty="0">
                <a:latin typeface="Times New Roman"/>
                <a:cs typeface="Times New Roman"/>
              </a:rPr>
              <a:t>in </a:t>
            </a:r>
            <a:r>
              <a:rPr sz="2400" spc="-10" dirty="0">
                <a:latin typeface="Times New Roman"/>
                <a:cs typeface="Times New Roman"/>
              </a:rPr>
              <a:t>small </a:t>
            </a:r>
            <a:r>
              <a:rPr sz="2400" spc="-5" dirty="0">
                <a:latin typeface="Times New Roman"/>
                <a:cs typeface="Times New Roman"/>
              </a:rPr>
              <a:t>vesicles  and then </a:t>
            </a:r>
            <a:r>
              <a:rPr sz="2400" dirty="0">
                <a:latin typeface="Times New Roman"/>
                <a:cs typeface="Times New Roman"/>
              </a:rPr>
              <a:t>it </a:t>
            </a:r>
            <a:r>
              <a:rPr sz="2400" spc="-5" dirty="0">
                <a:latin typeface="Times New Roman"/>
                <a:cs typeface="Times New Roman"/>
              </a:rPr>
              <a:t>breaks down </a:t>
            </a:r>
            <a:r>
              <a:rPr sz="2400" dirty="0">
                <a:latin typeface="Times New Roman"/>
                <a:cs typeface="Times New Roman"/>
              </a:rPr>
              <a:t>the </a:t>
            </a:r>
            <a:r>
              <a:rPr sz="2400" spc="-5" dirty="0">
                <a:latin typeface="Times New Roman"/>
                <a:cs typeface="Times New Roman"/>
              </a:rPr>
              <a:t>particles</a:t>
            </a:r>
            <a:r>
              <a:rPr sz="2400" spc="-5">
                <a:latin typeface="Times New Roman"/>
                <a:cs typeface="Times New Roman"/>
              </a:rPr>
              <a:t>. </a:t>
            </a:r>
            <a:endParaRPr lang="en-US" sz="2400" spc="-5" dirty="0" smtClean="0">
              <a:latin typeface="Times New Roman"/>
              <a:cs typeface="Times New Roman"/>
            </a:endParaRPr>
          </a:p>
          <a:p>
            <a:pPr marL="12700" marR="5080" indent="73660" algn="just">
              <a:lnSpc>
                <a:spcPct val="200000"/>
              </a:lnSpc>
              <a:buFont typeface="Arial" pitchFamily="34" charset="0"/>
              <a:buChar char="•"/>
            </a:pPr>
            <a:r>
              <a:rPr sz="2400" smtClean="0">
                <a:latin typeface="Times New Roman"/>
                <a:cs typeface="Times New Roman"/>
              </a:rPr>
              <a:t>Pinocytosis </a:t>
            </a:r>
            <a:r>
              <a:rPr sz="2400" dirty="0">
                <a:latin typeface="Times New Roman"/>
                <a:cs typeface="Times New Roman"/>
              </a:rPr>
              <a:t>works just like </a:t>
            </a:r>
            <a:r>
              <a:rPr sz="2400">
                <a:latin typeface="Times New Roman"/>
                <a:cs typeface="Times New Roman"/>
              </a:rPr>
              <a:t>phagocytosis</a:t>
            </a:r>
            <a:r>
              <a:rPr sz="2400" dirty="0">
                <a:latin typeface="Times New Roman"/>
                <a:cs typeface="Times New Roman"/>
              </a:rPr>
              <a:t> but the only  </a:t>
            </a:r>
            <a:r>
              <a:rPr sz="2400" spc="-5" dirty="0">
                <a:latin typeface="Times New Roman"/>
                <a:cs typeface="Times New Roman"/>
              </a:rPr>
              <a:t>difference </a:t>
            </a:r>
            <a:r>
              <a:rPr sz="2400" dirty="0">
                <a:latin typeface="Times New Roman"/>
                <a:cs typeface="Times New Roman"/>
              </a:rPr>
              <a:t>other hand, </a:t>
            </a:r>
            <a:r>
              <a:rPr sz="2400">
                <a:latin typeface="Times New Roman"/>
                <a:cs typeface="Times New Roman"/>
              </a:rPr>
              <a:t>pinocytosis</a:t>
            </a:r>
            <a:r>
              <a:rPr sz="2400" dirty="0">
                <a:latin typeface="Times New Roman"/>
                <a:cs typeface="Times New Roman"/>
              </a:rPr>
              <a:t> is </a:t>
            </a:r>
            <a:r>
              <a:rPr sz="2400" spc="-5">
                <a:latin typeface="Times New Roman"/>
                <a:cs typeface="Times New Roman"/>
              </a:rPr>
              <a:t>when </a:t>
            </a:r>
            <a:r>
              <a:rPr lang="en-US" sz="2400" spc="-5" dirty="0" smtClean="0">
                <a:latin typeface="Times New Roman"/>
                <a:cs typeface="Times New Roman"/>
              </a:rPr>
              <a:t>t</a:t>
            </a:r>
            <a:r>
              <a:rPr sz="2400" smtClean="0">
                <a:latin typeface="Times New Roman"/>
                <a:cs typeface="Times New Roman"/>
              </a:rPr>
              <a:t>he </a:t>
            </a:r>
            <a:r>
              <a:rPr sz="2400" spc="-5" dirty="0">
                <a:latin typeface="Times New Roman"/>
                <a:cs typeface="Times New Roman"/>
              </a:rPr>
              <a:t>cell  engulfs already-dissolved </a:t>
            </a:r>
            <a:r>
              <a:rPr sz="2400" dirty="0">
                <a:latin typeface="Times New Roman"/>
                <a:cs typeface="Times New Roman"/>
              </a:rPr>
              <a:t>or </a:t>
            </a:r>
            <a:r>
              <a:rPr sz="2400" spc="-5" dirty="0">
                <a:latin typeface="Times New Roman"/>
                <a:cs typeface="Times New Roman"/>
              </a:rPr>
              <a:t>broken-down</a:t>
            </a:r>
            <a:r>
              <a:rPr sz="2400" dirty="0">
                <a:latin typeface="Times New Roman"/>
                <a:cs typeface="Times New Roman"/>
              </a:rPr>
              <a:t> </a:t>
            </a:r>
            <a:r>
              <a:rPr sz="2400" spc="-5">
                <a:latin typeface="Times New Roman"/>
                <a:cs typeface="Times New Roman"/>
              </a:rPr>
              <a:t>food</a:t>
            </a:r>
            <a:r>
              <a:rPr sz="2400" spc="-5" smtClean="0">
                <a:latin typeface="Times New Roman"/>
                <a:cs typeface="Times New Roman"/>
              </a:rPr>
              <a:t>.</a:t>
            </a:r>
            <a:endParaRPr lang="en-US" sz="2400" spc="-5" dirty="0" smtClean="0">
              <a:latin typeface="Times New Roman"/>
              <a:cs typeface="Times New Roman"/>
            </a:endParaRPr>
          </a:p>
          <a:p>
            <a:pPr marL="12700" marR="5080" indent="73660" algn="just">
              <a:lnSpc>
                <a:spcPct val="200000"/>
              </a:lnSpc>
              <a:buFont typeface="Arial" pitchFamily="34" charset="0"/>
              <a:buChar char="•"/>
            </a:pPr>
            <a:r>
              <a:rPr lang="en-US" sz="2400" dirty="0" err="1" smtClean="0">
                <a:latin typeface="Times New Roman"/>
                <a:cs typeface="Times New Roman"/>
              </a:rPr>
              <a:t>Pinocytosis</a:t>
            </a:r>
            <a:r>
              <a:rPr lang="en-US" sz="2400" dirty="0" smtClean="0">
                <a:latin typeface="Times New Roman"/>
                <a:cs typeface="Times New Roman"/>
              </a:rPr>
              <a:t> is  </a:t>
            </a:r>
            <a:r>
              <a:rPr lang="en-US" sz="2400" spc="-5" dirty="0" smtClean="0">
                <a:latin typeface="Times New Roman"/>
                <a:cs typeface="Times New Roman"/>
              </a:rPr>
              <a:t>also </a:t>
            </a:r>
            <a:r>
              <a:rPr lang="en-US" sz="2400" dirty="0" smtClean="0">
                <a:latin typeface="Times New Roman"/>
                <a:cs typeface="Times New Roman"/>
              </a:rPr>
              <a:t>known </a:t>
            </a:r>
            <a:r>
              <a:rPr lang="en-US" sz="2400" spc="-10" dirty="0" smtClean="0">
                <a:latin typeface="Times New Roman"/>
                <a:cs typeface="Times New Roman"/>
              </a:rPr>
              <a:t>as </a:t>
            </a:r>
            <a:r>
              <a:rPr lang="en-US" sz="2400" b="1" i="1" dirty="0" smtClean="0">
                <a:latin typeface="Times New Roman"/>
                <a:cs typeface="Times New Roman"/>
              </a:rPr>
              <a:t>“cell</a:t>
            </a:r>
            <a:r>
              <a:rPr lang="en-US" sz="2400" b="1" i="1" spc="-5" dirty="0" smtClean="0">
                <a:latin typeface="Times New Roman"/>
                <a:cs typeface="Times New Roman"/>
              </a:rPr>
              <a:t> drinking”</a:t>
            </a:r>
            <a:r>
              <a:rPr lang="en-US" sz="2400" i="1" spc="-5" dirty="0" smtClean="0">
                <a:latin typeface="Times New Roman"/>
                <a:cs typeface="Times New Roman"/>
              </a:rPr>
              <a:t>.</a:t>
            </a:r>
            <a:endParaRPr lang="en-US" sz="2400" dirty="0" smtClean="0">
              <a:latin typeface="Times New Roman"/>
              <a:cs typeface="Times New Roman"/>
            </a:endParaRPr>
          </a:p>
          <a:p>
            <a:pPr marL="12700" marR="5080" indent="73660" algn="just">
              <a:lnSpc>
                <a:spcPct val="200000"/>
              </a:lnSpc>
              <a:buFont typeface="Arial" pitchFamily="34" charset="0"/>
              <a:buChar char="•"/>
            </a:pPr>
            <a:endParaRPr sz="2400">
              <a:latin typeface="Times New Roman"/>
              <a:cs typeface="Times New Roman"/>
            </a:endParaRPr>
          </a:p>
        </p:txBody>
      </p:sp>
      <p:sp>
        <p:nvSpPr>
          <p:cNvPr id="3" name="object 2"/>
          <p:cNvSpPr txBox="1">
            <a:spLocks/>
          </p:cNvSpPr>
          <p:nvPr/>
        </p:nvSpPr>
        <p:spPr>
          <a:xfrm>
            <a:off x="1143000" y="228600"/>
            <a:ext cx="5020945" cy="62837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4000" b="1" i="0" u="none" strike="noStrike" kern="1200" cap="none" spc="434"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Pinocytosis</a:t>
            </a:r>
            <a:endParaRPr kumimoji="0" lang="en-US" sz="40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Arial" pitchFamily="34" charset="0"/>
              <a:ea typeface="+mj-ea"/>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8129"/>
            <a:ext cx="3578860" cy="713657"/>
          </a:xfrm>
          <a:prstGeom prst="rect">
            <a:avLst/>
          </a:prstGeom>
        </p:spPr>
        <p:txBody>
          <a:bodyPr vert="horz" wrap="square" lIns="0" tIns="13335" rIns="0" bIns="0" rtlCol="0">
            <a:spAutoFit/>
          </a:bodyPr>
          <a:lstStyle/>
          <a:p>
            <a:pPr marL="12700">
              <a:lnSpc>
                <a:spcPct val="100000"/>
              </a:lnSpc>
              <a:spcBef>
                <a:spcPts val="105"/>
              </a:spcBef>
            </a:pPr>
            <a:r>
              <a:rPr lang="en-US" sz="4550" i="1" spc="455" dirty="0" smtClean="0">
                <a:latin typeface="Arial"/>
                <a:cs typeface="Arial"/>
              </a:rPr>
              <a:t>D</a:t>
            </a:r>
            <a:r>
              <a:rPr sz="4550" i="1" spc="455" smtClean="0">
                <a:latin typeface="Arial"/>
                <a:cs typeface="Arial"/>
              </a:rPr>
              <a:t>iagram</a:t>
            </a:r>
            <a:endParaRPr sz="4550">
              <a:latin typeface="Arial"/>
              <a:cs typeface="Arial"/>
            </a:endParaRPr>
          </a:p>
        </p:txBody>
      </p:sp>
      <p:sp>
        <p:nvSpPr>
          <p:cNvPr id="3" name="object 3"/>
          <p:cNvSpPr/>
          <p:nvPr/>
        </p:nvSpPr>
        <p:spPr>
          <a:xfrm>
            <a:off x="1042669" y="1483360"/>
            <a:ext cx="7129780" cy="51612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78129"/>
            <a:ext cx="2576195" cy="720090"/>
          </a:xfrm>
          <a:prstGeom prst="rect">
            <a:avLst/>
          </a:prstGeom>
        </p:spPr>
        <p:txBody>
          <a:bodyPr vert="horz" wrap="square" lIns="0" tIns="13335" rIns="0" bIns="0" rtlCol="0">
            <a:spAutoFit/>
          </a:bodyPr>
          <a:lstStyle/>
          <a:p>
            <a:pPr marL="12700">
              <a:lnSpc>
                <a:spcPct val="100000"/>
              </a:lnSpc>
              <a:spcBef>
                <a:spcPts val="105"/>
              </a:spcBef>
            </a:pPr>
            <a:r>
              <a:rPr lang="en-US" sz="4550" i="1" spc="335" dirty="0" smtClean="0">
                <a:latin typeface="Arial"/>
                <a:cs typeface="Arial"/>
              </a:rPr>
              <a:t>E</a:t>
            </a:r>
            <a:r>
              <a:rPr sz="4550" i="1" spc="335" smtClean="0">
                <a:latin typeface="Arial"/>
                <a:cs typeface="Arial"/>
              </a:rPr>
              <a:t>xam</a:t>
            </a:r>
            <a:r>
              <a:rPr lang="en-US" sz="4550" i="1" spc="335" dirty="0" smtClean="0">
                <a:latin typeface="Arial"/>
                <a:cs typeface="Arial"/>
              </a:rPr>
              <a:t>p</a:t>
            </a:r>
            <a:r>
              <a:rPr sz="4550" i="1" spc="335" smtClean="0">
                <a:latin typeface="Arial"/>
                <a:cs typeface="Arial"/>
              </a:rPr>
              <a:t>le</a:t>
            </a:r>
            <a:endParaRPr sz="4550">
              <a:latin typeface="Arial"/>
              <a:cs typeface="Arial"/>
            </a:endParaRPr>
          </a:p>
        </p:txBody>
      </p:sp>
      <p:sp>
        <p:nvSpPr>
          <p:cNvPr id="3" name="object 3"/>
          <p:cNvSpPr txBox="1"/>
          <p:nvPr/>
        </p:nvSpPr>
        <p:spPr>
          <a:xfrm>
            <a:off x="792480" y="1661159"/>
            <a:ext cx="6646545" cy="1000760"/>
          </a:xfrm>
          <a:prstGeom prst="rect">
            <a:avLst/>
          </a:prstGeom>
        </p:spPr>
        <p:txBody>
          <a:bodyPr vert="horz" wrap="square" lIns="0" tIns="12700" rIns="0" bIns="0" rtlCol="0">
            <a:spAutoFit/>
          </a:bodyPr>
          <a:lstStyle/>
          <a:p>
            <a:pPr marL="12700" marR="5080">
              <a:lnSpc>
                <a:spcPct val="100000"/>
              </a:lnSpc>
              <a:spcBef>
                <a:spcPts val="100"/>
              </a:spcBef>
            </a:pPr>
            <a:r>
              <a:rPr sz="3200" spc="-5" dirty="0">
                <a:latin typeface="Times New Roman"/>
                <a:cs typeface="Times New Roman"/>
              </a:rPr>
              <a:t>Human </a:t>
            </a:r>
            <a:r>
              <a:rPr sz="3200" dirty="0">
                <a:latin typeface="Times New Roman"/>
                <a:cs typeface="Times New Roman"/>
              </a:rPr>
              <a:t>egg cell taking up </a:t>
            </a:r>
            <a:r>
              <a:rPr sz="3200" spc="-5" dirty="0">
                <a:latin typeface="Times New Roman"/>
                <a:cs typeface="Times New Roman"/>
              </a:rPr>
              <a:t>nutrients from  </a:t>
            </a:r>
            <a:r>
              <a:rPr sz="3200" dirty="0">
                <a:latin typeface="Times New Roman"/>
                <a:cs typeface="Times New Roman"/>
              </a:rPr>
              <a:t>surrounding</a:t>
            </a:r>
            <a:r>
              <a:rPr sz="3200" spc="5" dirty="0">
                <a:latin typeface="Times New Roman"/>
                <a:cs typeface="Times New Roman"/>
              </a:rPr>
              <a:t> </a:t>
            </a:r>
            <a:r>
              <a:rPr sz="3200" spc="-5" dirty="0">
                <a:latin typeface="Times New Roman"/>
                <a:cs typeface="Times New Roman"/>
              </a:rPr>
              <a:t>cells.</a:t>
            </a:r>
            <a:endParaRPr sz="3200">
              <a:latin typeface="Times New Roman"/>
              <a:cs typeface="Times New Roman"/>
            </a:endParaRPr>
          </a:p>
        </p:txBody>
      </p:sp>
      <p:sp>
        <p:nvSpPr>
          <p:cNvPr id="4" name="object 4"/>
          <p:cNvSpPr/>
          <p:nvPr/>
        </p:nvSpPr>
        <p:spPr>
          <a:xfrm>
            <a:off x="1903729" y="2923539"/>
            <a:ext cx="5621020" cy="3467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object 3"/>
          <p:cNvSpPr/>
          <p:nvPr/>
        </p:nvSpPr>
        <p:spPr>
          <a:xfrm>
            <a:off x="1143000" y="1371600"/>
            <a:ext cx="7131050" cy="4572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ck12-VmVzaWN1bGFyVHJhbnNwb3J0" descr="Process of vesicle transport for exocytosis and endocytosis"/>
          <p:cNvPicPr/>
          <p:nvPr/>
        </p:nvPicPr>
        <p:blipFill>
          <a:blip r:embed="rId2"/>
          <a:srcRect/>
          <a:stretch>
            <a:fillRect/>
          </a:stretch>
        </p:blipFill>
        <p:spPr bwMode="auto">
          <a:xfrm>
            <a:off x="1676400" y="1066800"/>
            <a:ext cx="6477000" cy="4724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Exocytosis</a:t>
            </a:r>
            <a:endParaRPr lang="en-US" dirty="0"/>
          </a:p>
        </p:txBody>
      </p:sp>
      <p:sp>
        <p:nvSpPr>
          <p:cNvPr id="3" name="Content Placeholder 2"/>
          <p:cNvSpPr>
            <a:spLocks noGrp="1"/>
          </p:cNvSpPr>
          <p:nvPr>
            <p:ph idx="1"/>
          </p:nvPr>
        </p:nvSpPr>
        <p:spPr>
          <a:xfrm>
            <a:off x="838200" y="1447800"/>
            <a:ext cx="7879080" cy="5105400"/>
          </a:xfrm>
        </p:spPr>
        <p:txBody>
          <a:bodyPr>
            <a:normAutofit fontScale="92500" lnSpcReduction="20000"/>
          </a:bodyPr>
          <a:lstStyle/>
          <a:p>
            <a:pPr algn="just">
              <a:lnSpc>
                <a:spcPct val="150000"/>
              </a:lnSpc>
            </a:pPr>
            <a:r>
              <a:rPr lang="en-US" sz="2800" b="1" dirty="0" smtClean="0"/>
              <a:t>Exocytosis</a:t>
            </a:r>
            <a:r>
              <a:rPr lang="en-US" sz="2800" dirty="0" smtClean="0"/>
              <a:t> describes the process of vesicles fusing with the plasma membrane and releasing their contents to the outside of the cell.</a:t>
            </a:r>
          </a:p>
          <a:p>
            <a:pPr algn="just">
              <a:lnSpc>
                <a:spcPct val="150000"/>
              </a:lnSpc>
            </a:pPr>
            <a:r>
              <a:rPr lang="en-US" sz="2800" b="1" dirty="0" smtClean="0"/>
              <a:t>Exocytosis</a:t>
            </a:r>
            <a:r>
              <a:rPr lang="en-US" sz="2800" dirty="0" smtClean="0"/>
              <a:t> occurs when a cell produces substances for export, such as a protein, or when the cell is getting rid of a waste product or a toxin. </a:t>
            </a:r>
          </a:p>
          <a:p>
            <a:pPr algn="just">
              <a:lnSpc>
                <a:spcPct val="150000"/>
              </a:lnSpc>
            </a:pPr>
            <a:r>
              <a:rPr lang="en-US" sz="2800" dirty="0" smtClean="0"/>
              <a:t>Newly made membrane proteins and membrane lipids are moved on top the plasma membrane by exocytosis.</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229600" cy="6096000"/>
          </a:xfrm>
        </p:spPr>
        <p:txBody>
          <a:bodyPr>
            <a:normAutofit/>
          </a:bodyPr>
          <a:lstStyle/>
          <a:p>
            <a:pPr algn="just">
              <a:lnSpc>
                <a:spcPct val="150000"/>
              </a:lnSpc>
            </a:pPr>
            <a:r>
              <a:rPr lang="en-US" sz="2400" dirty="0" smtClean="0">
                <a:latin typeface="Times New Roman" pitchFamily="18" charset="0"/>
                <a:cs typeface="Times New Roman" pitchFamily="18" charset="0"/>
              </a:rPr>
              <a:t>In exocytosis, membrane – bound secretory vesicles are carried to the cell membrane, and their contents are secreted into the extracellular environment. </a:t>
            </a:r>
          </a:p>
          <a:p>
            <a:pPr algn="just">
              <a:lnSpc>
                <a:spcPct val="150000"/>
              </a:lnSpc>
            </a:pPr>
            <a:r>
              <a:rPr lang="en-US" sz="2400" dirty="0" smtClean="0">
                <a:latin typeface="Times New Roman" pitchFamily="18" charset="0"/>
                <a:cs typeface="Times New Roman" pitchFamily="18" charset="0"/>
              </a:rPr>
              <a:t>The secretion is possible because the vesicle transiently fuses with the outer cell membrane.</a:t>
            </a:r>
          </a:p>
          <a:p>
            <a:pPr algn="just">
              <a:lnSpc>
                <a:spcPct val="150000"/>
              </a:lnSpc>
            </a:pPr>
            <a:r>
              <a:rPr lang="en-US" sz="2400" dirty="0" smtClean="0">
                <a:latin typeface="Times New Roman" pitchFamily="18" charset="0"/>
                <a:cs typeface="Times New Roman" pitchFamily="18" charset="0"/>
              </a:rPr>
              <a:t>Exocytosis is also a mechanism by which cells are able to insert membrane proteins (such as ion channels and cell surface receptors), lipids, and other components into the cell membrane.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838200"/>
          </a:xfrm>
        </p:spPr>
        <p:txBody>
          <a:bodyPr>
            <a:normAutofit/>
          </a:bodyPr>
          <a:lstStyle/>
          <a:p>
            <a:r>
              <a:rPr lang="en-US" b="1" dirty="0" err="1" smtClean="0"/>
              <a:t>Exocytotic</a:t>
            </a:r>
            <a:r>
              <a:rPr lang="en-US" b="1" dirty="0" smtClean="0"/>
              <a:t> Vesicles</a:t>
            </a:r>
            <a:endParaRPr lang="en-US" dirty="0"/>
          </a:p>
        </p:txBody>
      </p:sp>
      <p:sp>
        <p:nvSpPr>
          <p:cNvPr id="3" name="Content Placeholder 2"/>
          <p:cNvSpPr>
            <a:spLocks noGrp="1"/>
          </p:cNvSpPr>
          <p:nvPr>
            <p:ph idx="1"/>
          </p:nvPr>
        </p:nvSpPr>
        <p:spPr>
          <a:xfrm>
            <a:off x="990600" y="990600"/>
            <a:ext cx="7848600" cy="5638800"/>
          </a:xfrm>
        </p:spPr>
        <p:txBody>
          <a:bodyPr>
            <a:normAutofit fontScale="62500" lnSpcReduction="20000"/>
          </a:bodyPr>
          <a:lstStyle/>
          <a:p>
            <a:pPr algn="just">
              <a:lnSpc>
                <a:spcPct val="170000"/>
              </a:lnSpc>
            </a:pPr>
            <a:r>
              <a:rPr lang="en-US" dirty="0" smtClean="0">
                <a:latin typeface="Times New Roman" pitchFamily="18" charset="0"/>
                <a:cs typeface="Times New Roman" pitchFamily="18" charset="0"/>
              </a:rPr>
              <a:t>Vesicles containing protein products are typically derived from an organelle called the Golgi apparatus or Golgi complex. </a:t>
            </a:r>
          </a:p>
          <a:p>
            <a:pPr algn="just">
              <a:lnSpc>
                <a:spcPct val="170000"/>
              </a:lnSpc>
            </a:pPr>
            <a:r>
              <a:rPr lang="en-US" dirty="0" smtClean="0">
                <a:latin typeface="Times New Roman" pitchFamily="18" charset="0"/>
                <a:cs typeface="Times New Roman" pitchFamily="18" charset="0"/>
              </a:rPr>
              <a:t>Proteins and lipids synthesized in the endoplasmic reticulum are sent to Golgi complexes for modification and sorting. </a:t>
            </a:r>
          </a:p>
          <a:p>
            <a:pPr algn="just">
              <a:lnSpc>
                <a:spcPct val="170000"/>
              </a:lnSpc>
            </a:pPr>
            <a:r>
              <a:rPr lang="en-US" dirty="0" smtClean="0">
                <a:latin typeface="Times New Roman" pitchFamily="18" charset="0"/>
                <a:cs typeface="Times New Roman" pitchFamily="18" charset="0"/>
              </a:rPr>
              <a:t>Once processed, the products are contained within secretory vesicles, which bud from the Golgi apparatus.</a:t>
            </a:r>
          </a:p>
          <a:p>
            <a:pPr algn="just">
              <a:lnSpc>
                <a:spcPct val="170000"/>
              </a:lnSpc>
            </a:pPr>
            <a:r>
              <a:rPr lang="en-US" dirty="0" smtClean="0">
                <a:latin typeface="Times New Roman" pitchFamily="18" charset="0"/>
                <a:cs typeface="Times New Roman" pitchFamily="18" charset="0"/>
              </a:rPr>
              <a:t>Some vesicles are formed from early </a:t>
            </a:r>
            <a:r>
              <a:rPr lang="en-US" dirty="0" err="1" smtClean="0">
                <a:latin typeface="Times New Roman" pitchFamily="18" charset="0"/>
                <a:cs typeface="Times New Roman" pitchFamily="18" charset="0"/>
              </a:rPr>
              <a:t>endosomes</a:t>
            </a:r>
            <a:r>
              <a:rPr lang="en-US" dirty="0" smtClean="0">
                <a:latin typeface="Times New Roman" pitchFamily="18" charset="0"/>
                <a:cs typeface="Times New Roman" pitchFamily="18" charset="0"/>
              </a:rPr>
              <a:t>, which are membrane sacs found in the cytoplasm. </a:t>
            </a:r>
          </a:p>
          <a:p>
            <a:pPr algn="just">
              <a:lnSpc>
                <a:spcPct val="170000"/>
              </a:lnSpc>
            </a:pPr>
            <a:r>
              <a:rPr lang="en-US" dirty="0" smtClean="0">
                <a:latin typeface="Times New Roman" pitchFamily="18" charset="0"/>
                <a:cs typeface="Times New Roman" pitchFamily="18" charset="0"/>
              </a:rPr>
              <a:t>These </a:t>
            </a:r>
            <a:r>
              <a:rPr lang="en-US" dirty="0" err="1" smtClean="0">
                <a:latin typeface="Times New Roman" pitchFamily="18" charset="0"/>
                <a:cs typeface="Times New Roman" pitchFamily="18" charset="0"/>
              </a:rPr>
              <a:t>endosomes</a:t>
            </a:r>
            <a:r>
              <a:rPr lang="en-US" dirty="0" smtClean="0">
                <a:latin typeface="Times New Roman" pitchFamily="18" charset="0"/>
                <a:cs typeface="Times New Roman" pitchFamily="18" charset="0"/>
              </a:rPr>
              <a:t> sort the internalized material (proteins, lipids, microbes, etc.) and direct the substances to their proper destinations. </a:t>
            </a:r>
          </a:p>
          <a:p>
            <a:pPr algn="just">
              <a:lnSpc>
                <a:spcPct val="170000"/>
              </a:lnSpc>
            </a:pP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498080" cy="715962"/>
          </a:xfrm>
        </p:spPr>
        <p:txBody>
          <a:bodyPr>
            <a:normAutofit fontScale="90000"/>
          </a:bodyPr>
          <a:lstStyle/>
          <a:p>
            <a:r>
              <a:rPr lang="en-US" dirty="0" smtClean="0"/>
              <a:t>Types of Exocytosis</a:t>
            </a:r>
            <a:endParaRPr lang="en-US" dirty="0"/>
          </a:p>
        </p:txBody>
      </p:sp>
      <p:sp>
        <p:nvSpPr>
          <p:cNvPr id="3" name="Content Placeholder 2"/>
          <p:cNvSpPr>
            <a:spLocks noGrp="1"/>
          </p:cNvSpPr>
          <p:nvPr>
            <p:ph idx="1"/>
          </p:nvPr>
        </p:nvSpPr>
        <p:spPr>
          <a:xfrm>
            <a:off x="914400" y="762000"/>
            <a:ext cx="7924800" cy="5943600"/>
          </a:xfrm>
        </p:spPr>
        <p:txBody>
          <a:bodyPr>
            <a:normAutofit/>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There are three common pathways of exocytosis. </a:t>
            </a:r>
          </a:p>
          <a:p>
            <a:pPr algn="just">
              <a:lnSpc>
                <a:spcPct val="200000"/>
              </a:lnSpc>
            </a:pPr>
            <a:r>
              <a:rPr lang="en-US" dirty="0" smtClean="0">
                <a:latin typeface="Times New Roman" pitchFamily="18" charset="0"/>
                <a:cs typeface="Times New Roman" pitchFamily="18" charset="0"/>
              </a:rPr>
              <a:t>Constitutive exocytosis </a:t>
            </a:r>
          </a:p>
          <a:p>
            <a:pPr algn="just">
              <a:lnSpc>
                <a:spcPct val="200000"/>
              </a:lnSpc>
            </a:pPr>
            <a:r>
              <a:rPr lang="en-US" dirty="0" smtClean="0">
                <a:latin typeface="Times New Roman" pitchFamily="18" charset="0"/>
                <a:cs typeface="Times New Roman" pitchFamily="18" charset="0"/>
              </a:rPr>
              <a:t>Regulated exocytosis</a:t>
            </a:r>
          </a:p>
          <a:p>
            <a:pPr algn="just">
              <a:lnSpc>
                <a:spcPct val="200000"/>
              </a:lnSpc>
            </a:pPr>
            <a:r>
              <a:rPr lang="en-US" dirty="0" err="1" smtClean="0">
                <a:latin typeface="Times New Roman" pitchFamily="18" charset="0"/>
                <a:cs typeface="Times New Roman" pitchFamily="18" charset="0"/>
              </a:rPr>
              <a:t>Lysosome</a:t>
            </a:r>
            <a:r>
              <a:rPr lang="en-US" dirty="0" smtClean="0">
                <a:latin typeface="Times New Roman" pitchFamily="18" charset="0"/>
                <a:cs typeface="Times New Roman" pitchFamily="18" charset="0"/>
              </a:rPr>
              <a:t> pathway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860</TotalTime>
  <Words>1266</Words>
  <Application>Microsoft Office PowerPoint</Application>
  <PresentationFormat>On-screen Show (4:3)</PresentationFormat>
  <Paragraphs>319</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Solstice</vt:lpstr>
      <vt:lpstr>EXOCYTOSIS, ENDOCYTOSIS &amp; RECEPTOR MEDIATED ENDOCYTOSIS</vt:lpstr>
      <vt:lpstr>Vesicle Transport</vt:lpstr>
      <vt:lpstr>Slide 3</vt:lpstr>
      <vt:lpstr>Slide 4</vt:lpstr>
      <vt:lpstr>Slide 5</vt:lpstr>
      <vt:lpstr>Exocytosis</vt:lpstr>
      <vt:lpstr>Slide 7</vt:lpstr>
      <vt:lpstr>Exocytotic Vesicles</vt:lpstr>
      <vt:lpstr>Types of Exocytosis</vt:lpstr>
      <vt:lpstr>Constitutive exocytosis </vt:lpstr>
      <vt:lpstr>Regulated exocytosis</vt:lpstr>
      <vt:lpstr>Lysosome pathway</vt:lpstr>
      <vt:lpstr>Slide 13</vt:lpstr>
      <vt:lpstr>Steps of Exocytosis </vt:lpstr>
      <vt:lpstr>Slide 15</vt:lpstr>
      <vt:lpstr>Exocytosis Examples </vt:lpstr>
      <vt:lpstr>Endocytosis </vt:lpstr>
      <vt:lpstr>Receptor mediated endocytosis</vt:lpstr>
      <vt:lpstr>Receptor mediated endocytosis</vt:lpstr>
      <vt:lpstr>Clathrin</vt:lpstr>
      <vt:lpstr>Slide 21</vt:lpstr>
      <vt:lpstr>Step 2</vt:lpstr>
      <vt:lpstr>Step 3</vt:lpstr>
      <vt:lpstr>Step 4</vt:lpstr>
      <vt:lpstr>Step 5</vt:lpstr>
      <vt:lpstr>Step 6</vt:lpstr>
      <vt:lpstr>Step 7</vt:lpstr>
      <vt:lpstr>Step 8</vt:lpstr>
      <vt:lpstr>Last Step</vt:lpstr>
      <vt:lpstr>Diagrammatically explanation</vt:lpstr>
      <vt:lpstr>Uptake of cholesterol</vt:lpstr>
      <vt:lpstr>What is phagocytosis</vt:lpstr>
      <vt:lpstr>Slide 33</vt:lpstr>
      <vt:lpstr>Slide 34</vt:lpstr>
      <vt:lpstr>Solid material is taken into the cell in a vesicle.</vt:lpstr>
      <vt:lpstr>Slide 36</vt:lpstr>
      <vt:lpstr>Amoeba engulfs food</vt:lpstr>
      <vt:lpstr>Cells involved - Professional phagocytes- have specific receptors    1.Neutrophils   2.Monocytes   3.Macrophages   4.Dendritic cells 5.Mast cells   6.Eosinophils </vt:lpstr>
      <vt:lpstr>Slide 39</vt:lpstr>
      <vt:lpstr>NoN ProfessioNals</vt:lpstr>
      <vt:lpstr>How does it work</vt:lpstr>
      <vt:lpstr>diagram</vt:lpstr>
      <vt:lpstr>Slide 43</vt:lpstr>
      <vt:lpstr>Diagram</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Presentatión toPic:  endocytosis</dc:title>
  <cp:lastModifiedBy>DELL</cp:lastModifiedBy>
  <cp:revision>81</cp:revision>
  <dcterms:created xsi:type="dcterms:W3CDTF">2018-02-15T08:05:54Z</dcterms:created>
  <dcterms:modified xsi:type="dcterms:W3CDTF">2018-02-28T17:29:19Z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2016-02-09T00:00:00Z</vt:filetime>
  </property>
  <property fmtid="{D5CDD505-2E9C-101B-9397-08002B2CF9AE}" pid="3" name="Creator">
    <vt:lpwstr>pdftk 1.44 - www.pdftk.com</vt:lpwstr>
  </property>
  <property fmtid="{D5CDD505-2E9C-101B-9397-08002B2CF9AE}" pid="4" name="LastSaved">
    <vt:filetime>2018-02-15T00:00:00Z</vt:filetime>
  </property>
</Properties>
</file>